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5" r:id="rId1"/>
    <p:sldMasterId id="2147483717" r:id="rId2"/>
    <p:sldMasterId id="2147483729" r:id="rId3"/>
  </p:sldMasterIdLst>
  <p:sldIdLst>
    <p:sldId id="259" r:id="rId4"/>
    <p:sldId id="491" r:id="rId5"/>
    <p:sldId id="307" r:id="rId6"/>
    <p:sldId id="260" r:id="rId7"/>
    <p:sldId id="279" r:id="rId8"/>
    <p:sldId id="261" r:id="rId9"/>
    <p:sldId id="483" r:id="rId10"/>
    <p:sldId id="484" r:id="rId11"/>
    <p:sldId id="381" r:id="rId12"/>
    <p:sldId id="263" r:id="rId13"/>
    <p:sldId id="432" r:id="rId14"/>
    <p:sldId id="485" r:id="rId15"/>
    <p:sldId id="494" r:id="rId16"/>
    <p:sldId id="433" r:id="rId17"/>
    <p:sldId id="351" r:id="rId18"/>
    <p:sldId id="490" r:id="rId19"/>
    <p:sldId id="264" r:id="rId20"/>
    <p:sldId id="477" r:id="rId21"/>
    <p:sldId id="486" r:id="rId22"/>
    <p:sldId id="434" r:id="rId23"/>
    <p:sldId id="487" r:id="rId24"/>
    <p:sldId id="401" r:id="rId25"/>
    <p:sldId id="382" r:id="rId26"/>
    <p:sldId id="495" r:id="rId27"/>
    <p:sldId id="488" r:id="rId28"/>
    <p:sldId id="489" r:id="rId29"/>
    <p:sldId id="266" r:id="rId30"/>
    <p:sldId id="436" r:id="rId31"/>
    <p:sldId id="492" r:id="rId32"/>
    <p:sldId id="49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47" d="100"/>
          <a:sy n="47" d="100"/>
        </p:scale>
        <p:origin x="4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28T01:21:31.354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29394 6276 0,'-25'0'516,"0"0"-485,0 0-15,0 0 31,1 0-47,-1 0 47,0 0-16,0 0 31,0 0-46,1 0 31,-1 0-16,25 24-15,-25-24 31,0 0-32,0 0 17,-24 25-1,24 0 0,0-25 0,0 0 16,0 25-31,25 0 15,-24-1-15,-1 1 15,-25 0 0,25-25 0,1 25 32,-1 0-32,25-1-15,-25-24 15,25 25-15,0 0-1,-25-25 17,25 25-17,0 0 79,-25-25-63,1 24 0,24 1 16,0 0-31,-25-25 0,25 25 15,0 0 63,-25-25-63,25 24-16,0 1 1,0 0 15,-25 0 1,0 25 30,25-26-31,0 1 1,0 0-17,-24-25 1,24 25 46,0 0-15,0-1-16,0 1-15,0 0 15,-25-25 1,25 25-32,0 0 46,0-1-30,0 1 15,0 0 1,0 0-17,0 0 1,0-1-1,0 1 32,0 0-15,0 0-17,0 0 16,0-1 1,0 1-1,25 0 0,-25 0 16,24 24-16,1-49-15,-25 25 0,0 0 46,25-25-46,-25 25-16,0 0 47,25-25-47,-25 24 31,25-24-16,-1 0 1,-24 25 15,25-25-15,0 25 15,0 25-15,0-50 15,-1 24-15,1 1 374,25 0-358,-25 0-17,24-25 1,-24 25-1,0-1 17,24-24-17,-24 25 1,25 0 0,-25-25-1,0 0 16,-1 25 1,1-25-1,-25 25-15,25-25-1,0 0 16,-25 25 16,25-25-31,-1 0 0,1 24 15,25-24 0,-25 0 0,-1 0 1,1 0-1,0 0-16,0 0 17,0 0-17,-1 0-15,1 0 32,50 0-32,-1 0 31,-49 0-16,0 0 1,-1 0 15,1 0-15,0 0 46,-25-24-46,25 24 0,24 0 15,-24-25 0,0 25-31,25-25 31,-1 0-15,1 0 0,24 0-1,-24 1 1,-25 24 0,0-25-1,-25 0 1,24 25-1,-24-25 32,25 0 281,0-24-281,0 24-31,-25 0 15,25 25-15,-25-25-1,0 1 17,0-1-17,0 0 17,0-25-17,0 1 1,24 49-1,-24-25 1,0 0 15,0 0-15,0 1 15,0-1-15,25 25 15,-25-25-15,0 0-1,0 0 17,0 1-17,0-1 1,0 0 15,0 0 0,0 0 1,0 1-1,0-1-16,0 0 17,0-25-17,0 26 1,0-1 0,0-25-1,0 25 1,0 1-1,0-1 1,0-25 0,0 25 15,-25 0 0,1 1 79,24-1-95,0 0 16,-25 25-15,25-25 0,-25 25-1,0 0 32,0-25-16,1 25 1,24-24-17,-25 24 1,0 0 31,0 0 0,25-25-32,-25 25 1,0 0 0,1 0-1,-1 0 16,0 0-15,0 0 0,0 0-1,1 0 17,-1-25-17,0 25 16,0 0-15,0 0 15,1 0-15,-1 0 31,0 0-16,0 0 0,0 0-15,1 0 15,-1 0 16,-25 0 0,25 0-31,1 0-1,-1 0 16,-25 0-15,25 0 15,1 0-15,-1 25 15,0-25-15,0 25-1,0-25 1,-24 24 15,24-24 1,25 25-17,-25-25 16,25 25 1,-25-25-17,-24 25 32,24 0-16,0-1 1,0-24-17,25 25 17,-24-25-17,24 25 16,-25-25 16,25 25-47,-25-25 32,0 50-17,25-26 1,-25 1 31,25 0-32,0 0 17,-25 24-1,25-24 0,-24 0-15,24 0-1,0 24 1,0-24 15,0 0 63,0 0-47,0 0-16,0-1 0,0 1 1,0 0 30,0 0-31,0 0-15,0 24 15,0-24-15,24 0 15,-24 0-15,25-25-1,-25 24 1,0 1 15,25-25-15,0 25 31,-25 0-47,25-25 31,0 0-15,-1 25 15,1-25 0,-25 24 0,25-24-15,0 0 0,0 0 15,-1 0 0,-24 25 16,25-25-31,0 25-1,0-25 16,0 0 1,-1 0-1,1 0-15,0 0 15,0 0 0,0 0 0,-1 0-15,1 0 0,0 0 15,0 0-16,0 0 1,-1 0 15,-24-25-15,50 25 0,-25 0 15,24-25-16,-24 1 1,0 24 15,-25-25 1,25 25-17,0-25 48,-1 25-48,-24-25 1,0 0 0,25 1-1,-25-1 16,25 25 32,-25-25-47,0 0-1,25 0-15,-25 1 16,0-26-1,25 50 1,-25-25 0,0 0 15,24-24 16,-24 24-16,0 0 32,0 0 30,-24 1-77,-1-1 15,0 0 16,0 25 16,25-25-48,-25 25 1,25-25-1,-24 25 17,24-24-1,-25 24 63,0 0-79,0 0 32,0 0 0,1 0-31,-1 0-1,0 0 32,0 0 0,0 0-31,1 0-1,-1 0 17,0 0 93,0 24-79,25 1-30,-25-25 0,1 25 31,-1-25 140,25 25-171,0 0 46,-25-1 32,25 1-32,0 0 95,0 0-79,0 0-16,0-1 110,25-24-109,0 25-1,-1-25-46,1 0 46,0 0-30,0 25 46,0 0 265</inkml:trace>
  <inkml:trace contextRef="#ctx0" brushRef="#br0" timeOffset="3998.2">29220 6325 0,'25'-25'500,"0"1"-468,-1 24-1,1 0 0,0 0 16,-25-25-31,25 25 15,0 0 16,-1 0-32,1 0 17,0 0 14,0 0-30,0 0 15,-1 0-15,1 0 15,0 0 32,0 0-32,0 0 0,-1 0-15,1 0 15,0 0-15,25 0-1,-26 0 17,26 0-1,-25 0-16,0 0 17,-1 0-17,1 0 17,0 0-17,0 25 1,0-25 31,-1 0 0,1 0-32,0 24 32,0-24 31,0 0-62,-1 0-1,-24 25 1,25-25 0,25 0 15,-25 25 16,0-25 31,-1 0-31,1 25 47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736A-2C52-4CDF-A205-2475DDA3A8D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6919-B9C7-4A22-BC6A-11D9D4B7347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6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736A-2C52-4CDF-A205-2475DDA3A8D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6919-B9C7-4A22-BC6A-11D9D4B7347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6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736A-2C52-4CDF-A205-2475DDA3A8D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6919-B9C7-4A22-BC6A-11D9D4B7347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78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736A-2C52-4CDF-A205-2475DDA3A8D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6919-B9C7-4A22-BC6A-11D9D4B7347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16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736A-2C52-4CDF-A205-2475DDA3A8D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6919-B9C7-4A22-BC6A-11D9D4B7347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18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736A-2C52-4CDF-A205-2475DDA3A8D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6919-B9C7-4A22-BC6A-11D9D4B7347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96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736A-2C52-4CDF-A205-2475DDA3A8D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6919-B9C7-4A22-BC6A-11D9D4B7347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71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736A-2C52-4CDF-A205-2475DDA3A8D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6919-B9C7-4A22-BC6A-11D9D4B7347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92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736A-2C52-4CDF-A205-2475DDA3A8D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6919-B9C7-4A22-BC6A-11D9D4B7347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09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736A-2C52-4CDF-A205-2475DDA3A8D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6919-B9C7-4A22-BC6A-11D9D4B7347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56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C736A-2C52-4CDF-A205-2475DDA3A8D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6919-B9C7-4A22-BC6A-11D9D4B7347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38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75EE9-0BCB-40D1-8934-48F5F9DA849E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5221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0C92B6-21EC-4B9B-8B07-07559F21BDEA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33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7931204" y="4246642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64AA4-EBBE-4C1C-AD4A-6EAB2ECB8637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213" y="402343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07302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D4511-315B-4095-AE43-9B204C1F4C96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97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344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20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0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AC928-4E88-4730-BEF5-7659C5333973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65101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4340DB-7A66-4C84-A5D8-C4E3632C98F4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1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654414-1FCE-4523-A70C-B7FA488CFBA9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456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145C53-36F3-45B5-9911-DB8A91B3EDE7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2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4261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11374955" y="1197789"/>
            <a:ext cx="132763" cy="171288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330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11578155" y="1350189"/>
            <a:ext cx="132763" cy="171288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11115631" y="1453352"/>
            <a:ext cx="132763" cy="171288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/>
          <a:p>
            <a:pPr>
              <a:defRPr/>
            </a:pPr>
            <a:fld id="{712171E5-B04E-4BDE-AB4C-F81386BF1DF4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98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93934A-B607-453A-8BD7-94FEE7C2BC33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63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8"/>
            <a:ext cx="26416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718"/>
            <a:ext cx="7823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4E1463-4C98-40A0-B3C4-A2F74C7CDA38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52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84CFB-C9BA-4FC7-B846-11D45641CEA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66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2BB64-863E-4D7A-9356-66A8AF68CD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15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EC736A-2C52-4CDF-A205-2475DDA3A8D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/>
              <a:t>4/27/2020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6B86919-B9C7-4A22-BC6A-11D9D4B7347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54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636000" y="6416754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416754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416754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2F6FD5D-C045-4656-9B20-B55A9613AC59}" type="slidenum">
              <a:rPr lang="en-US" altLang="en-US" smtClean="0">
                <a:latin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8915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p, coffee, food, beverage&#10;&#10;Description automatically generated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087120"/>
            <a:ext cx="9440034" cy="2648381"/>
          </a:xfrm>
        </p:spPr>
        <p:txBody>
          <a:bodyPr>
            <a:normAutofit/>
          </a:bodyPr>
          <a:lstStyle/>
          <a:p>
            <a:r>
              <a:rPr lang="en-US" sz="7200" dirty="0"/>
              <a:t>LATE MODERNISM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910649"/>
            <a:ext cx="9440034" cy="1397951"/>
          </a:xfrm>
        </p:spPr>
        <p:txBody>
          <a:bodyPr>
            <a:normAutofit/>
          </a:bodyPr>
          <a:lstStyle/>
          <a:p>
            <a:r>
              <a:rPr lang="en-US" sz="2800" dirty="0"/>
              <a:t>MODRIAN-SPRIAL JETTY</a:t>
            </a:r>
          </a:p>
          <a:p>
            <a:r>
              <a:rPr lang="en-US" sz="28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A45EAF-7DA0-4B76-A426-DD6CD6B2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508" y="389583"/>
            <a:ext cx="7193771" cy="64684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7FE0AF-1025-4039-8E7F-1DDC2CA07887}"/>
              </a:ext>
            </a:extLst>
          </p:cNvPr>
          <p:cNvSpPr/>
          <p:nvPr/>
        </p:nvSpPr>
        <p:spPr>
          <a:xfrm>
            <a:off x="-588521" y="1971871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</a:rPr>
              <a:t>CONTENT:</a:t>
            </a:r>
          </a:p>
          <a:p>
            <a:pPr algn="ctr"/>
            <a:r>
              <a:rPr lang="en-US" dirty="0"/>
              <a:t>1)Combination of Female Stereotypes=</a:t>
            </a:r>
          </a:p>
          <a:p>
            <a:pPr algn="ctr"/>
            <a:r>
              <a:rPr lang="en-US" dirty="0"/>
              <a:t>Big Breast, Wide Eyes, White Teeth </a:t>
            </a:r>
          </a:p>
          <a:p>
            <a:pPr algn="ctr"/>
            <a:r>
              <a:rPr lang="en-US" dirty="0"/>
              <a:t>&amp; Small Feet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en-US" dirty="0"/>
          </a:p>
          <a:p>
            <a:pPr algn="ctr"/>
            <a:r>
              <a:rPr lang="en-US" dirty="0"/>
              <a:t>2)Seated Depiction of Woman= Madonna</a:t>
            </a:r>
          </a:p>
          <a:p>
            <a:pPr algn="ctr"/>
            <a:r>
              <a:rPr lang="en-US" dirty="0"/>
              <a:t>= Made Profane</a:t>
            </a:r>
          </a:p>
          <a:p>
            <a:pPr algn="ctr"/>
            <a:r>
              <a:rPr lang="en-US" dirty="0"/>
              <a:t>Aggressive, Sexualized ,Large, Distorted=like ADS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en-US" dirty="0"/>
          </a:p>
          <a:p>
            <a:pPr algn="ctr"/>
            <a:r>
              <a:rPr lang="en-US" dirty="0"/>
              <a:t>3)Ironic Comment on the BANAL &amp;</a:t>
            </a:r>
          </a:p>
          <a:p>
            <a:pPr algn="ctr"/>
            <a:r>
              <a:rPr lang="en-US" dirty="0"/>
              <a:t>ARTIFICIAL &amp; Sexually Objectifying </a:t>
            </a:r>
          </a:p>
          <a:p>
            <a:pPr algn="ctr"/>
            <a:r>
              <a:rPr lang="en-US" dirty="0"/>
              <a:t>World of Ads &amp; Filmmaking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en-US" dirty="0"/>
          </a:p>
          <a:p>
            <a:pPr algn="ctr"/>
            <a:r>
              <a:rPr lang="en-US" dirty="0"/>
              <a:t>4) Jagged &amp; Angry Black Lines </a:t>
            </a:r>
          </a:p>
          <a:p>
            <a:pPr algn="ctr"/>
            <a:r>
              <a:rPr lang="en-US" dirty="0"/>
              <a:t>depicted a Distorted &amp; Abstract Female Form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CEDBD-DC35-4BBB-99E5-86B2C620E423}"/>
              </a:ext>
            </a:extLst>
          </p:cNvPr>
          <p:cNvSpPr txBox="1"/>
          <p:nvPr/>
        </p:nvSpPr>
        <p:spPr>
          <a:xfrm>
            <a:off x="9120249" y="0"/>
            <a:ext cx="2239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00B0F0"/>
                </a:solidFill>
              </a:rPr>
              <a:t>CONTEXT</a:t>
            </a:r>
            <a:r>
              <a:rPr lang="en-US" sz="2400" b="1" u="sng" dirty="0">
                <a:solidFill>
                  <a:srgbClr val="00B0F0"/>
                </a:solidFill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C8C74D-882D-4C29-9E5E-761E530F2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92" y="142504"/>
            <a:ext cx="3536801" cy="182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32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33C28-138C-44F5-B03B-5810095C8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128" y="-1"/>
            <a:ext cx="506266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F15E72-2443-4C38-89DD-BA28CDD2C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1160142"/>
            <a:ext cx="3195753" cy="5424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236FC-954E-44D0-BD58-6BAACB119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796" y="70464"/>
            <a:ext cx="3492484" cy="3476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D850CA-3DD9-4ECF-9B70-20932890F688}"/>
              </a:ext>
            </a:extLst>
          </p:cNvPr>
          <p:cNvSpPr txBox="1"/>
          <p:nvPr/>
        </p:nvSpPr>
        <p:spPr>
          <a:xfrm>
            <a:off x="0" y="71655"/>
            <a:ext cx="3167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Modern Art = Simplifies</a:t>
            </a:r>
          </a:p>
          <a:p>
            <a:pPr algn="ctr"/>
            <a:r>
              <a:rPr lang="en-US" sz="2400" dirty="0"/>
              <a:t> &amp;Influenced by the </a:t>
            </a:r>
          </a:p>
          <a:p>
            <a:pPr algn="ctr"/>
            <a:r>
              <a:rPr lang="en-US" sz="2400" dirty="0"/>
              <a:t>Primitive/Tribal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E8E0B-7A72-4D7D-9F30-4DC7840A4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796" y="3546763"/>
            <a:ext cx="3492484" cy="33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5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89C6-2228-429A-99FE-53C5643E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07" y="152400"/>
            <a:ext cx="10353762" cy="12618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ART THAT IS PART OF A SERIES</a:t>
            </a:r>
            <a:br>
              <a:rPr lang="en-US" b="1" dirty="0"/>
            </a:br>
            <a:r>
              <a:rPr lang="en-US" b="1" u="sng" dirty="0"/>
              <a:t>Narratives &amp; Propaganda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0405A-38D7-49D2-B1A4-5C35AD335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1871471"/>
            <a:ext cx="2902267" cy="4500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6F056-A9D2-4B33-8E85-A52795FAF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4" y="1871472"/>
            <a:ext cx="2657475" cy="45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5C8F1-50C0-4726-86C0-7E22B141D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261" y="1757364"/>
            <a:ext cx="2902267" cy="4614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CA0644-F93B-4844-AEB0-EFFE78B54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790" y="1757363"/>
            <a:ext cx="2609850" cy="461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81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B55C4-3439-4298-93D2-BCF5A1BC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81" y="1162050"/>
            <a:ext cx="11168107" cy="1261872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rgbClr val="00B0F0"/>
                </a:solidFill>
              </a:rPr>
              <a:t>ABSTRACT EXPRESSIONISM</a:t>
            </a:r>
            <a:br>
              <a:rPr lang="en-US" dirty="0"/>
            </a:br>
            <a:r>
              <a:rPr lang="en-US" dirty="0"/>
              <a:t>USES ACTION PAINTING</a:t>
            </a:r>
            <a:br>
              <a:rPr lang="en-US" dirty="0"/>
            </a:br>
            <a:r>
              <a:rPr lang="en-US" dirty="0"/>
              <a:t>MANIPULATING THE PAINT ON THE CANVAS WHICH IS OFTEN ON THE FLOOR &amp;</a:t>
            </a:r>
            <a:br>
              <a:rPr lang="en-US" dirty="0"/>
            </a:br>
            <a:r>
              <a:rPr lang="en-US" dirty="0"/>
              <a:t>THROWING OR POURING PAINT ON THE CANVAS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AFDEBF-595C-4F28-92F6-D3D1AFD58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923" y="3429000"/>
            <a:ext cx="2714625" cy="2914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8417DF-8EEB-46B9-BB32-456BFE1BA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4" y="3206677"/>
            <a:ext cx="4219575" cy="3403673"/>
          </a:xfrm>
          <a:prstGeom prst="rect">
            <a:avLst/>
          </a:prstGeom>
        </p:spPr>
      </p:pic>
      <p:pic>
        <p:nvPicPr>
          <p:cNvPr id="5122" name="Picture 2" descr="Helen Frankenthaler's Soak-Stain Art Technique — Art History Kids">
            <a:extLst>
              <a:ext uri="{FF2B5EF4-FFF2-40B4-BE49-F238E27FC236}">
                <a16:creationId xmlns:a16="http://schemas.microsoft.com/office/drawing/2014/main" id="{94436D78-1326-41DE-B55A-FCEF00075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9322" y="2981325"/>
            <a:ext cx="3693104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000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A8DF-E02B-4AB2-A53B-2AD93581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1" y="674487"/>
            <a:ext cx="1149531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u="sng" dirty="0">
                <a:solidFill>
                  <a:srgbClr val="00B0F0"/>
                </a:solidFill>
              </a:rPr>
              <a:t>The Bay</a:t>
            </a:r>
            <a:r>
              <a:rPr lang="en-US" b="1" u="sng" dirty="0">
                <a:solidFill>
                  <a:srgbClr val="00B0F0"/>
                </a:solidFill>
              </a:rPr>
              <a:t>-Helen Frankenthaler</a:t>
            </a:r>
            <a:br>
              <a:rPr lang="en-US" b="1" dirty="0"/>
            </a:br>
            <a:r>
              <a:rPr lang="en-US" b="1" u="sng" dirty="0">
                <a:solidFill>
                  <a:srgbClr val="FFFF00"/>
                </a:solidFill>
              </a:rPr>
              <a:t>FORM: </a:t>
            </a:r>
            <a:r>
              <a:rPr lang="en-US" b="1" u="sng" dirty="0"/>
              <a:t>Huge &amp; Geometric</a:t>
            </a:r>
            <a:br>
              <a:rPr lang="en-US" b="1" u="sng" dirty="0"/>
            </a:br>
            <a:r>
              <a:rPr lang="en-US" b="1" u="sng" dirty="0"/>
              <a:t>Reduced to Shape &amp; Color, Flat, Fluid, Discordant Color,</a:t>
            </a:r>
            <a:br>
              <a:rPr lang="en-US" b="1" u="sng" dirty="0"/>
            </a:br>
            <a:r>
              <a:rPr lang="en-US" b="1" u="sng" dirty="0"/>
              <a:t>Action Painting= Soak &amp; Sink </a:t>
            </a:r>
            <a:br>
              <a:rPr lang="en-US" b="1" u="sng" dirty="0"/>
            </a:br>
            <a:endParaRPr lang="en-US" b="1" u="sng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9C7EEA1-2A48-4A35-9677-80BF22158E3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268184"/>
            <a:ext cx="5747657" cy="446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18118A6-FAAA-49D2-9E22-E39962DA01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8343" y="2268185"/>
            <a:ext cx="5339485" cy="446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48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93" y="458324"/>
            <a:ext cx="1123900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u="sng" dirty="0">
                <a:solidFill>
                  <a:srgbClr val="00B0F0"/>
                </a:solidFill>
              </a:rPr>
              <a:t>The Bay</a:t>
            </a:r>
            <a:r>
              <a:rPr lang="en-US" b="1" u="sng" dirty="0">
                <a:solidFill>
                  <a:srgbClr val="00B0F0"/>
                </a:solidFill>
              </a:rPr>
              <a:t>-Helen Frankenthaler</a:t>
            </a:r>
            <a:br>
              <a:rPr lang="en-US" b="1" dirty="0"/>
            </a:br>
            <a:r>
              <a:rPr lang="en-US" b="1" dirty="0"/>
              <a:t>1963 Acrylic on Canvas-6 foot Tall</a:t>
            </a:r>
            <a:br>
              <a:rPr lang="en-US" b="1" dirty="0"/>
            </a:br>
            <a:r>
              <a:rPr lang="en-US" b="1" dirty="0"/>
              <a:t>FUNCTION: </a:t>
            </a:r>
            <a:r>
              <a:rPr lang="en-US" b="1" u="sng" dirty="0">
                <a:solidFill>
                  <a:srgbClr val="00B0F0"/>
                </a:solidFill>
              </a:rPr>
              <a:t>Abstract Expressionist= CONCEPTUAL ART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5032" y="1833073"/>
            <a:ext cx="6506308" cy="482971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5900" b="1" u="sng" dirty="0">
                <a:solidFill>
                  <a:srgbClr val="00B0F0"/>
                </a:solidFill>
              </a:rPr>
              <a:t>CONTENT:</a:t>
            </a:r>
          </a:p>
          <a:p>
            <a:r>
              <a:rPr lang="en-US" dirty="0"/>
              <a:t>1)Imposing Fluidity of BLUE</a:t>
            </a:r>
          </a:p>
          <a:p>
            <a:r>
              <a:rPr lang="en-US" dirty="0"/>
              <a:t>2) Paint poured onto the canvas </a:t>
            </a:r>
          </a:p>
          <a:p>
            <a:pPr marL="0" indent="0">
              <a:buNone/>
            </a:pPr>
            <a:r>
              <a:rPr lang="en-US" dirty="0"/>
              <a:t>when it was wet= Action Painting</a:t>
            </a:r>
          </a:p>
          <a:p>
            <a:r>
              <a:rPr lang="en-US" dirty="0"/>
              <a:t>3) Soak-stain method with </a:t>
            </a:r>
          </a:p>
          <a:p>
            <a:pPr marL="0" indent="0">
              <a:buNone/>
            </a:pPr>
            <a:r>
              <a:rPr lang="en-US" dirty="0"/>
              <a:t>diluted acrylic paint=She would l</a:t>
            </a:r>
          </a:p>
          <a:p>
            <a:pPr marL="0" indent="0">
              <a:buNone/>
            </a:pPr>
            <a:r>
              <a:rPr lang="en-US" dirty="0"/>
              <a:t>lift canvas &amp; tilt it </a:t>
            </a:r>
          </a:p>
          <a:p>
            <a:r>
              <a:rPr lang="en-US" dirty="0"/>
              <a:t>4)Wanted a Purposeful Image </a:t>
            </a:r>
          </a:p>
          <a:p>
            <a:pPr marL="0" indent="0">
              <a:buNone/>
            </a:pPr>
            <a:r>
              <a:rPr lang="en-US" dirty="0"/>
              <a:t>to appear Spontaneous &amp; Accidental</a:t>
            </a:r>
          </a:p>
          <a:p>
            <a:endParaRPr lang="en-US" b="1" u="sng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5100" b="1" u="sng" dirty="0">
                <a:solidFill>
                  <a:srgbClr val="FFFF00"/>
                </a:solidFill>
              </a:rPr>
              <a:t>CONTEXT:</a:t>
            </a:r>
          </a:p>
          <a:p>
            <a:pPr marL="0" indent="0">
              <a:buNone/>
            </a:pPr>
            <a:r>
              <a:rPr lang="en-US" sz="5100" b="1" u="sng" dirty="0">
                <a:solidFill>
                  <a:srgbClr val="FFFF00"/>
                </a:solidFill>
              </a:rPr>
              <a:t>Abstract Landscape</a:t>
            </a:r>
          </a:p>
          <a:p>
            <a:pPr marL="0" indent="0">
              <a:buNone/>
            </a:pPr>
            <a:r>
              <a:rPr lang="en-US" sz="5100" b="1" u="sng" dirty="0">
                <a:solidFill>
                  <a:srgbClr val="FFFF00"/>
                </a:solidFill>
              </a:rPr>
              <a:t>Experimental &amp; Innovative</a:t>
            </a:r>
          </a:p>
          <a:p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933" y="1783887"/>
            <a:ext cx="5951758" cy="305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343" y="4884077"/>
            <a:ext cx="5785348" cy="177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664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20C6A-70FF-4C6C-BCAA-4F706E3A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Landscapes</a:t>
            </a:r>
            <a:br>
              <a:rPr lang="en-US" b="1" u="sng" dirty="0"/>
            </a:br>
            <a:r>
              <a:rPr lang="en-US" b="1" u="sng" dirty="0"/>
              <a:t>Power &amp; Beauty of Nature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EC59B-60E0-40ED-A2CE-2CD1D5236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07" y="1993582"/>
            <a:ext cx="2997518" cy="1704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072416-E758-4EB8-BBFB-5CCB34ACD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387" y="1936432"/>
            <a:ext cx="3457576" cy="176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6DC88-B3E0-4FC4-A298-10DF5B81E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07" y="4133850"/>
            <a:ext cx="3097531" cy="1847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EB5349-B670-4762-864D-AF3DD9EAC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4048125"/>
            <a:ext cx="3557588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BFBD5A-3BE3-4CD1-BB1E-7684DF9EB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675" y="1893569"/>
            <a:ext cx="3607118" cy="1804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27E828-65EE-4B4E-B868-F4DA3BE4B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675" y="3995736"/>
            <a:ext cx="3557588" cy="1904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27CFBE-55B5-4AC7-8263-CA11772DC0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4038" y="213679"/>
            <a:ext cx="2371725" cy="1325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F6DE34-56AC-4DFE-8FEA-D8B1B5A2B8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237" y="223378"/>
            <a:ext cx="2524126" cy="14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4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186B7-5427-43C0-B05B-6D3A1AF94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10" y="1"/>
            <a:ext cx="8682990" cy="7000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F23A65-F7B1-4D24-942B-382C092DCA0C}"/>
              </a:ext>
            </a:extLst>
          </p:cNvPr>
          <p:cNvSpPr txBox="1"/>
          <p:nvPr/>
        </p:nvSpPr>
        <p:spPr>
          <a:xfrm>
            <a:off x="-9606" y="91440"/>
            <a:ext cx="3649653" cy="643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B0F0"/>
                </a:solidFill>
              </a:rPr>
              <a:t>Lipstick </a:t>
            </a:r>
          </a:p>
          <a:p>
            <a:pPr algn="ctr"/>
            <a:r>
              <a:rPr lang="en-US" sz="2800" b="1" u="sng" dirty="0">
                <a:solidFill>
                  <a:srgbClr val="00B0F0"/>
                </a:solidFill>
              </a:rPr>
              <a:t>(Ascending)  on</a:t>
            </a:r>
          </a:p>
          <a:p>
            <a:pPr algn="ctr"/>
            <a:r>
              <a:rPr lang="en-US" sz="2800" b="1" u="sng" dirty="0" err="1">
                <a:solidFill>
                  <a:srgbClr val="00B0F0"/>
                </a:solidFill>
              </a:rPr>
              <a:t>CaterpillarTracks</a:t>
            </a:r>
            <a:endParaRPr lang="en-US" sz="2800" b="1" u="sng" dirty="0">
              <a:solidFill>
                <a:srgbClr val="00B0F0"/>
              </a:solidFill>
            </a:endParaRPr>
          </a:p>
          <a:p>
            <a:pPr algn="ctr"/>
            <a:r>
              <a:rPr lang="en-US" sz="2800" b="1" u="sng" dirty="0">
                <a:solidFill>
                  <a:srgbClr val="00B0F0"/>
                </a:solidFill>
              </a:rPr>
              <a:t>-  Claus Oldenburg</a:t>
            </a:r>
          </a:p>
          <a:p>
            <a:pPr algn="ctr"/>
            <a:endParaRPr lang="en-US" sz="2000" b="1" u="sng" dirty="0">
              <a:solidFill>
                <a:srgbClr val="00B0F0"/>
              </a:solidFill>
            </a:endParaRPr>
          </a:p>
          <a:p>
            <a:pPr algn="ctr"/>
            <a:r>
              <a:rPr lang="en-US" sz="2000" b="1" u="sng" dirty="0">
                <a:solidFill>
                  <a:srgbClr val="00B0F0"/>
                </a:solidFill>
              </a:rPr>
              <a:t>FUNCTION: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000" b="1" dirty="0"/>
              <a:t>POP ART=</a:t>
            </a:r>
          </a:p>
          <a:p>
            <a:pPr algn="ctr"/>
            <a:r>
              <a:rPr lang="en-US" sz="2000" b="1" dirty="0"/>
              <a:t>USING POPULAR IDEAS &amp;</a:t>
            </a:r>
          </a:p>
          <a:p>
            <a:pPr algn="ctr"/>
            <a:r>
              <a:rPr lang="en-US" sz="2000" b="1" dirty="0"/>
              <a:t>IMAGES TO COMMUNICATE </a:t>
            </a:r>
          </a:p>
          <a:p>
            <a:pPr algn="ctr"/>
            <a:r>
              <a:rPr lang="en-US" sz="2000" b="1" dirty="0"/>
              <a:t>MEANING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000" b="1" dirty="0"/>
              <a:t>ANTI-WAR</a:t>
            </a:r>
            <a:r>
              <a:rPr lang="en-US" sz="2000" b="1" dirty="0">
                <a:solidFill>
                  <a:srgbClr val="00B0F0"/>
                </a:solidFill>
              </a:rPr>
              <a:t>  </a:t>
            </a:r>
            <a:r>
              <a:rPr lang="en-US" sz="2000" b="1" dirty="0"/>
              <a:t>SCULPTURE</a:t>
            </a:r>
          </a:p>
          <a:p>
            <a:pPr algn="ctr"/>
            <a:endParaRPr lang="en-US" sz="2000" b="1" u="sng" dirty="0">
              <a:solidFill>
                <a:srgbClr val="00B0F0"/>
              </a:solidFill>
            </a:endParaRPr>
          </a:p>
          <a:p>
            <a:pPr algn="ctr"/>
            <a:r>
              <a:rPr lang="en-US" sz="2000" b="1" u="sng" dirty="0">
                <a:solidFill>
                  <a:srgbClr val="00B0F0"/>
                </a:solidFill>
              </a:rPr>
              <a:t>FORM: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000" b="1" dirty="0"/>
              <a:t>PHALLIC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000" b="1" dirty="0"/>
              <a:t>CONTRASTING IMAGES:</a:t>
            </a:r>
          </a:p>
          <a:p>
            <a:pPr algn="ctr"/>
            <a:r>
              <a:rPr lang="en-US" sz="2000" b="1" dirty="0"/>
              <a:t>BULLET-LIKE LIPSTICK &amp; </a:t>
            </a:r>
          </a:p>
          <a:p>
            <a:pPr algn="ctr"/>
            <a:r>
              <a:rPr lang="en-US" sz="2000" b="1" dirty="0"/>
              <a:t>TANK TIRES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000" b="1" dirty="0"/>
              <a:t>HUGE=IMPOTANT IDEA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2000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71252-8E91-4DE7-AD25-4085D27D17EA}"/>
              </a:ext>
            </a:extLst>
          </p:cNvPr>
          <p:cNvSpPr txBox="1"/>
          <p:nvPr/>
        </p:nvSpPr>
        <p:spPr>
          <a:xfrm>
            <a:off x="8778240" y="91440"/>
            <a:ext cx="1992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00B0F0"/>
                </a:solidFill>
              </a:rPr>
              <a:t>CONTEXT: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F76A4-D55E-4547-A597-5201B935822A}"/>
              </a:ext>
            </a:extLst>
          </p:cNvPr>
          <p:cNvSpPr txBox="1"/>
          <p:nvPr/>
        </p:nvSpPr>
        <p:spPr>
          <a:xfrm>
            <a:off x="6607135" y="854690"/>
            <a:ext cx="176041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FF0000"/>
                </a:solidFill>
              </a:rPr>
              <a:t>CONTENT:</a:t>
            </a:r>
          </a:p>
          <a:p>
            <a:r>
              <a:rPr lang="en-US" sz="1400" dirty="0">
                <a:solidFill>
                  <a:srgbClr val="FF0000"/>
                </a:solidFill>
              </a:rPr>
              <a:t>1</a:t>
            </a:r>
            <a:r>
              <a:rPr lang="en-US" sz="1400" b="1" dirty="0">
                <a:solidFill>
                  <a:srgbClr val="FF0000"/>
                </a:solidFill>
              </a:rPr>
              <a:t>)MAKE LOVE=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LIPSTICK=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 EROTIC &amp; 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SEXUAL</a:t>
            </a:r>
          </a:p>
          <a:p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2) NOT WAR=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TANK= VIOLENCE 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&amp;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VIETNAM WAR</a:t>
            </a:r>
          </a:p>
          <a:p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3)AGGRESSION=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BULLET-LKE,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RED COLOR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&amp; TANK</a:t>
            </a:r>
          </a:p>
          <a:p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4)WHIMISICAL=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GIANT LIPSTICK</a:t>
            </a:r>
          </a:p>
        </p:txBody>
      </p:sp>
    </p:spTree>
    <p:extLst>
      <p:ext uri="{BB962C8B-B14F-4D97-AF65-F5344CB8AC3E}">
        <p14:creationId xmlns:p14="http://schemas.microsoft.com/office/powerpoint/2010/main" val="3112254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9E836-A9B8-4460-B3CD-C018372AB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1" y="45240"/>
            <a:ext cx="10363200" cy="9144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Theme: Sculpture That Conveys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Cultural and/or Historical Messages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4B6DB-B758-4427-9756-E8AB10FF2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84" y="1456703"/>
            <a:ext cx="1984513" cy="4989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AF0DE7-0669-4902-B7A8-69612F4CB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973" y="1456703"/>
            <a:ext cx="1672137" cy="2360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41646-FBAB-4D77-9732-188E1163F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012" y="1499151"/>
            <a:ext cx="1847850" cy="23184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3E932F-D523-4F56-BBF8-885D0975F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9209" y="1499152"/>
            <a:ext cx="3162715" cy="4947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51E7C1-919C-4B40-A44D-5028F015B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586" y="1499152"/>
            <a:ext cx="2143674" cy="5084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F97D5-FC9B-4082-AECD-81EEEADBA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6844" y="4057651"/>
            <a:ext cx="1847850" cy="25771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C8049E-331F-4267-A263-609C73D90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5499" y="3972836"/>
            <a:ext cx="1847850" cy="26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59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6123F0-CC91-43A7-BE70-679474A5C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" y="1203245"/>
            <a:ext cx="6048375" cy="32143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A50B6E-A46F-4995-98BF-F247EAC6475B}"/>
              </a:ext>
            </a:extLst>
          </p:cNvPr>
          <p:cNvSpPr/>
          <p:nvPr/>
        </p:nvSpPr>
        <p:spPr>
          <a:xfrm>
            <a:off x="616583" y="226278"/>
            <a:ext cx="100177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Palatino"/>
              </a:rPr>
              <a:t> </a:t>
            </a:r>
            <a:r>
              <a:rPr lang="en-US" sz="3200" i="1" u="sng" dirty="0"/>
              <a:t>Marilyn Diptych</a:t>
            </a:r>
            <a:r>
              <a:rPr lang="en-US" sz="3200" u="sng" dirty="0"/>
              <a:t>, Andy Warhol</a:t>
            </a:r>
          </a:p>
          <a:p>
            <a:pPr algn="ctr"/>
            <a:r>
              <a:rPr lang="en-US" sz="2800" dirty="0"/>
              <a:t>1962, oil, acrylic, silkscreen enamel on canvas (Tate Gallery-- London)</a:t>
            </a:r>
            <a:endParaRPr lang="en-US" sz="2800" b="0" i="0" dirty="0">
              <a:effectLst/>
              <a:latin typeface="Palatin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09662-F0D3-46AB-ACF9-5D38E2D6C8DA}"/>
              </a:ext>
            </a:extLst>
          </p:cNvPr>
          <p:cNvSpPr txBox="1"/>
          <p:nvPr/>
        </p:nvSpPr>
        <p:spPr>
          <a:xfrm>
            <a:off x="6506726" y="1432188"/>
            <a:ext cx="5685274" cy="59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00B0F0"/>
                </a:solidFill>
              </a:rPr>
              <a:t>FUNCTION: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B0F0"/>
                </a:solidFill>
              </a:rPr>
              <a:t>Funerary= Honors Marilyn Monroe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B0F0"/>
                </a:solidFill>
              </a:rPr>
              <a:t>   POP ART:</a:t>
            </a:r>
            <a:endParaRPr lang="en-US" sz="2400" dirty="0">
              <a:solidFill>
                <a:srgbClr val="00B0F0"/>
              </a:solidFill>
            </a:endParaRPr>
          </a:p>
          <a:p>
            <a:pPr lvl="1"/>
            <a:r>
              <a:rPr lang="en-US" dirty="0"/>
              <a:t>*A reaction </a:t>
            </a:r>
            <a:r>
              <a:rPr lang="en-US" u="sng" dirty="0"/>
              <a:t>against</a:t>
            </a:r>
            <a:r>
              <a:rPr lang="en-US" dirty="0"/>
              <a:t> abstraction expressionism </a:t>
            </a:r>
          </a:p>
          <a:p>
            <a:pPr lvl="1"/>
            <a:r>
              <a:rPr lang="en-US" dirty="0"/>
              <a:t>*Glorifies + magnifies the commonplace</a:t>
            </a:r>
          </a:p>
          <a:p>
            <a:pPr lvl="1"/>
            <a:r>
              <a:rPr lang="en-US" dirty="0"/>
              <a:t>*Bridges the gap between "high" art &amp; pop culture</a:t>
            </a:r>
          </a:p>
          <a:p>
            <a:pPr lvl="1"/>
            <a:r>
              <a:rPr lang="en-US" dirty="0"/>
              <a:t>*Often centered around mass production &amp; replication</a:t>
            </a:r>
          </a:p>
          <a:p>
            <a:pPr lvl="1"/>
            <a:endParaRPr lang="en-US" dirty="0"/>
          </a:p>
          <a:p>
            <a:pPr lvl="1"/>
            <a:r>
              <a:rPr lang="en-US" sz="3200" u="sng" dirty="0">
                <a:solidFill>
                  <a:srgbClr val="00B0F0"/>
                </a:solidFill>
              </a:rPr>
              <a:t>FORM: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Two- sided= Diptych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Colored and Black &amp;White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Repetitive Images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Contrast of Clear Images &amp; Blurred Ones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Huge Ideas about Art &amp; </a:t>
            </a:r>
          </a:p>
          <a:p>
            <a:pPr lvl="1"/>
            <a:r>
              <a:rPr lang="en-US" sz="2000" dirty="0"/>
              <a:t>Honoring Marilyn Monroe’s Death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600" u="sng" dirty="0">
              <a:solidFill>
                <a:srgbClr val="00B0F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600" u="sng" dirty="0">
              <a:solidFill>
                <a:srgbClr val="00B0F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u="sng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0F595-6C4B-49AC-B228-693CF07B8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0" y="4623769"/>
            <a:ext cx="5959830" cy="200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62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6237B-1EF6-4A6D-9A07-21A91CDF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73603"/>
            <a:ext cx="10353762" cy="1261872"/>
          </a:xfrm>
        </p:spPr>
        <p:txBody>
          <a:bodyPr>
            <a:normAutofit fontScale="90000"/>
          </a:bodyPr>
          <a:lstStyle/>
          <a:p>
            <a:r>
              <a:rPr lang="en-US" dirty="0"/>
              <a:t>APAH EXAM=MAY 15 @ 12</a:t>
            </a:r>
            <a:br>
              <a:rPr lang="en-US" dirty="0"/>
            </a:br>
            <a:r>
              <a:rPr lang="en-US" dirty="0"/>
              <a:t>OPEN BOOK &amp; NOTES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5C5FB5A-E9C6-497D-A59E-68E5C7B463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1355" y="1657350"/>
            <a:ext cx="3722717" cy="4591050"/>
          </a:xfrm>
          <a:prstGeom prst="rect">
            <a:avLst/>
          </a:prstGeom>
        </p:spPr>
      </p:pic>
      <p:pic>
        <p:nvPicPr>
          <p:cNvPr id="11" name="Content Placeholder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DA2D75-05C0-4402-A7C4-70710FCE40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115" y="1557146"/>
            <a:ext cx="3928366" cy="48713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5172F8-BE61-4637-B594-72665E6D7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80" y="1335475"/>
            <a:ext cx="2200275" cy="2466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61068B-2BDB-4A5D-9BC6-E166BFFCA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180" y="3992827"/>
            <a:ext cx="2790826" cy="24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91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indoor, table, building&#10;&#10;Description generated with high confidence">
            <a:extLst>
              <a:ext uri="{FF2B5EF4-FFF2-40B4-BE49-F238E27FC236}">
                <a16:creationId xmlns:a16="http://schemas.microsoft.com/office/drawing/2014/main" id="{2459719C-4C5D-4284-A7F9-D9A8AC5D7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221" b="-1"/>
          <a:stretch/>
        </p:blipFill>
        <p:spPr>
          <a:xfrm>
            <a:off x="20" y="113091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F52245-6A9C-4B2A-A898-662A069E5D6F}"/>
              </a:ext>
            </a:extLst>
          </p:cNvPr>
          <p:cNvSpPr txBox="1"/>
          <p:nvPr/>
        </p:nvSpPr>
        <p:spPr>
          <a:xfrm>
            <a:off x="5641383" y="6027003"/>
            <a:ext cx="6120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TECHNIQUE: SILK SCREENING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Stenciling with Paint to Create a Graphic Image</a:t>
            </a:r>
          </a:p>
        </p:txBody>
      </p:sp>
    </p:spTree>
    <p:extLst>
      <p:ext uri="{BB962C8B-B14F-4D97-AF65-F5344CB8AC3E}">
        <p14:creationId xmlns:p14="http://schemas.microsoft.com/office/powerpoint/2010/main" val="3369093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EDCC52-6AB3-4D2F-AB95-6E490BC5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346611"/>
            <a:ext cx="5000625" cy="3425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0F0048-B611-4DE8-B99E-FE05B96C9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94280"/>
            <a:ext cx="2522220" cy="2563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48B1D4-DB81-4001-B091-7C281C293F8D}"/>
              </a:ext>
            </a:extLst>
          </p:cNvPr>
          <p:cNvSpPr txBox="1"/>
          <p:nvPr/>
        </p:nvSpPr>
        <p:spPr>
          <a:xfrm>
            <a:off x="23913" y="-161221"/>
            <a:ext cx="5666679" cy="6832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3600" b="1" u="sng" dirty="0">
                <a:solidFill>
                  <a:srgbClr val="00B0F0"/>
                </a:solidFill>
              </a:rPr>
              <a:t>CONTENT</a:t>
            </a:r>
            <a:r>
              <a:rPr lang="en-US" sz="3200" dirty="0">
                <a:solidFill>
                  <a:srgbClr val="00B0F0"/>
                </a:solidFill>
              </a:rPr>
              <a:t>:</a:t>
            </a:r>
          </a:p>
          <a:p>
            <a:pPr marL="457200" indent="-457200">
              <a:buAutoNum type="arabicParenR"/>
            </a:pPr>
            <a:r>
              <a:rPr lang="en-US" sz="2400" dirty="0"/>
              <a:t>Illustrates Life &amp; Death</a:t>
            </a:r>
          </a:p>
          <a:p>
            <a:pPr marL="457200" indent="-457200">
              <a:buAutoNum type="arabicParenR"/>
            </a:pPr>
            <a:endParaRPr lang="en-US" sz="2400" dirty="0"/>
          </a:p>
          <a:p>
            <a:pPr marL="457200" indent="-457200">
              <a:buAutoNum type="arabicParenR"/>
            </a:pPr>
            <a:r>
              <a:rPr lang="en-US" sz="2400" dirty="0"/>
              <a:t>Shaped like a Diptych=</a:t>
            </a:r>
          </a:p>
          <a:p>
            <a:r>
              <a:rPr lang="en-US" sz="2400" dirty="0"/>
              <a:t>      tells a Narrative from Life </a:t>
            </a:r>
          </a:p>
          <a:p>
            <a:r>
              <a:rPr lang="en-US" sz="2400" dirty="0"/>
              <a:t>      to Death= like the life </a:t>
            </a:r>
          </a:p>
          <a:p>
            <a:r>
              <a:rPr lang="en-US" sz="2400" dirty="0"/>
              <a:t>      of Christ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3)Looks like a Film Strip=</a:t>
            </a:r>
          </a:p>
          <a:p>
            <a:r>
              <a:rPr lang="en-US" sz="2400" dirty="0"/>
              <a:t>  M. Monroe was a Film Actress=</a:t>
            </a:r>
          </a:p>
          <a:p>
            <a:r>
              <a:rPr lang="en-US" sz="2400" dirty="0"/>
              <a:t>  honors life * her ability to construct illusion</a:t>
            </a:r>
          </a:p>
          <a:p>
            <a:endParaRPr lang="en-US" sz="2400" dirty="0"/>
          </a:p>
          <a:p>
            <a:r>
              <a:rPr lang="en-US" sz="2400" dirty="0"/>
              <a:t>4)Art is about Artifice/ Not Being Real</a:t>
            </a:r>
          </a:p>
          <a:p>
            <a:r>
              <a:rPr lang="en-US" sz="2400" dirty="0"/>
              <a:t>   M. Monroe great example of illusion</a:t>
            </a:r>
          </a:p>
          <a:p>
            <a:r>
              <a:rPr lang="en-US" sz="2400" dirty="0"/>
              <a:t>=not a blonde, no beauty mark 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1E0E95-4A84-431C-831D-8C9A6C726AA8}"/>
              </a:ext>
            </a:extLst>
          </p:cNvPr>
          <p:cNvSpPr txBox="1"/>
          <p:nvPr/>
        </p:nvSpPr>
        <p:spPr>
          <a:xfrm>
            <a:off x="9006840" y="161945"/>
            <a:ext cx="29327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B0F0"/>
                </a:solidFill>
              </a:rPr>
              <a:t>CONTEXT:</a:t>
            </a:r>
          </a:p>
          <a:p>
            <a:r>
              <a:rPr lang="en-US" sz="2000" u="sng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MONUMENTAL SIZE</a:t>
            </a:r>
            <a:r>
              <a:rPr lang="en-US" sz="2000" dirty="0"/>
              <a:t>=more than six feet by nine feet) demands our attention and announces the importance of the subject matter. </a:t>
            </a:r>
          </a:p>
          <a:p>
            <a:endParaRPr lang="en-US" sz="2000" dirty="0"/>
          </a:p>
          <a:p>
            <a:r>
              <a:rPr lang="en-US" sz="2000" u="sng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PROCESS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=</a:t>
            </a:r>
          </a:p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Seemingly careless handling of the paint</a:t>
            </a:r>
            <a:r>
              <a:rPr lang="en-US" sz="2000" dirty="0"/>
              <a:t> </a:t>
            </a:r>
          </a:p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&amp;</a:t>
            </a:r>
            <a:endParaRPr lang="en-US" sz="2000" dirty="0"/>
          </a:p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silkscreen process and repetition to make art that is not about his interior life, but rather about the culture in which he lived</a:t>
            </a:r>
            <a:r>
              <a:rPr lang="en-US" sz="2000" dirty="0"/>
              <a:t>.</a:t>
            </a:r>
          </a:p>
          <a:p>
            <a:endParaRPr lang="en-US" sz="2800" b="1" u="sng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1997C5-2E08-4B14-BB60-7C20BA5028C3}"/>
              </a:ext>
            </a:extLst>
          </p:cNvPr>
          <p:cNvSpPr txBox="1"/>
          <p:nvPr/>
        </p:nvSpPr>
        <p:spPr>
          <a:xfrm>
            <a:off x="5915550" y="300444"/>
            <a:ext cx="192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Life              Death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18F17-5664-4B22-842D-1442BCBD6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2" y="2969419"/>
            <a:ext cx="2495550" cy="91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83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486" y="359020"/>
            <a:ext cx="10353762" cy="1261872"/>
          </a:xfrm>
        </p:spPr>
        <p:txBody>
          <a:bodyPr>
            <a:normAutofit fontScale="90000"/>
          </a:bodyPr>
          <a:lstStyle/>
          <a:p>
            <a:r>
              <a:rPr lang="en-US" dirty="0"/>
              <a:t>Real Vs. Illusion/Stereotype </a:t>
            </a:r>
            <a:br>
              <a:rPr lang="en-US" dirty="0"/>
            </a:br>
            <a:r>
              <a:rPr lang="en-US" dirty="0"/>
              <a:t>Norma Jean Vs. The Sexualized Image</a:t>
            </a:r>
            <a:br>
              <a:rPr lang="en-US" dirty="0"/>
            </a:br>
            <a:r>
              <a:rPr lang="en-US" dirty="0"/>
              <a:t>Conceptional Idea=Art is about Illusion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169" y="3641480"/>
            <a:ext cx="262597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15" y="2000250"/>
            <a:ext cx="253694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08" y="4149969"/>
            <a:ext cx="4888523" cy="242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15" y="2082312"/>
            <a:ext cx="3071447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876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3" y="612531"/>
            <a:ext cx="3810000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1751" y="316523"/>
            <a:ext cx="5042086" cy="7571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u="sng" dirty="0">
                <a:solidFill>
                  <a:srgbClr val="00B0F0"/>
                </a:solidFill>
              </a:rPr>
              <a:t>FORM: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Photograph of Performance art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Reflective  Stainless-Steel Balls</a:t>
            </a:r>
          </a:p>
          <a:p>
            <a:r>
              <a:rPr lang="en-US" u="sng" dirty="0">
                <a:solidFill>
                  <a:srgbClr val="00B0F0"/>
                </a:solidFill>
              </a:rPr>
              <a:t>CONTENT: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1500 reflective balls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Stainless steel  balls</a:t>
            </a:r>
          </a:p>
          <a:p>
            <a:r>
              <a:rPr lang="en-US" dirty="0"/>
              <a:t>      on lawn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Sign =</a:t>
            </a:r>
          </a:p>
          <a:p>
            <a:r>
              <a:rPr lang="en-US" dirty="0"/>
              <a:t>“Your Narcissism on Sale”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Offered balls for sale for </a:t>
            </a:r>
          </a:p>
          <a:p>
            <a:r>
              <a:rPr lang="en-US" dirty="0"/>
              <a:t>20 lira = $2 dollars</a:t>
            </a:r>
          </a:p>
          <a:p>
            <a:r>
              <a:rPr lang="en-US" b="1" u="sng" dirty="0">
                <a:solidFill>
                  <a:srgbClr val="00B0F0"/>
                </a:solidFill>
              </a:rPr>
              <a:t>CONTEXT: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Commentary on</a:t>
            </a:r>
          </a:p>
          <a:p>
            <a:r>
              <a:rPr lang="en-US" dirty="0"/>
              <a:t>Commercialism  &amp; Vanity in </a:t>
            </a:r>
          </a:p>
          <a:p>
            <a:r>
              <a:rPr lang="en-US" dirty="0"/>
              <a:t>Modern World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Later moved Installation to </a:t>
            </a:r>
          </a:p>
          <a:p>
            <a:r>
              <a:rPr lang="en-US" dirty="0"/>
              <a:t>Water= where balls floated &amp; </a:t>
            </a:r>
          </a:p>
          <a:p>
            <a:r>
              <a:rPr lang="en-US" dirty="0"/>
              <a:t>reflected itself = like myth about Narcissus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Organically moved w/ wind &amp; 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Re-exhibited with both land &amp; water in Museums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Images reflected in the ball </a:t>
            </a:r>
          </a:p>
          <a:p>
            <a:r>
              <a:rPr lang="en-US" dirty="0"/>
              <a:t>Are  "repeated, distorted, and projected" 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54" y="612531"/>
            <a:ext cx="3856974" cy="294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612" y="3722077"/>
            <a:ext cx="3706816" cy="288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32E664-5650-4D26-A084-011B6CF1F9DC}"/>
              </a:ext>
            </a:extLst>
          </p:cNvPr>
          <p:cNvSpPr/>
          <p:nvPr/>
        </p:nvSpPr>
        <p:spPr>
          <a:xfrm>
            <a:off x="0" y="113660"/>
            <a:ext cx="4868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00B0F0"/>
                </a:solidFill>
                <a:latin typeface="Palatino"/>
              </a:rPr>
              <a:t>Narcissus Garden- Yayoi Kusama</a:t>
            </a:r>
            <a:endParaRPr lang="en-US" sz="2400" b="1" i="0" u="sng" dirty="0">
              <a:solidFill>
                <a:srgbClr val="00B0F0"/>
              </a:solidFill>
              <a:effectLst/>
              <a:latin typeface="Palatin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D8CDE-07BD-4C90-AEA0-605B7B46A57B}"/>
              </a:ext>
            </a:extLst>
          </p:cNvPr>
          <p:cNvSpPr txBox="1"/>
          <p:nvPr/>
        </p:nvSpPr>
        <p:spPr>
          <a:xfrm>
            <a:off x="5593278" y="82883"/>
            <a:ext cx="6858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B0F0"/>
                </a:solidFill>
              </a:rPr>
              <a:t>Function – </a:t>
            </a:r>
            <a:r>
              <a:rPr lang="en-US" sz="2800" b="1" u="sng" dirty="0" err="1">
                <a:solidFill>
                  <a:srgbClr val="00B0F0"/>
                </a:solidFill>
              </a:rPr>
              <a:t>Critizes</a:t>
            </a:r>
            <a:r>
              <a:rPr lang="en-US" sz="2800" b="1" u="sng" dirty="0">
                <a:solidFill>
                  <a:srgbClr val="00B0F0"/>
                </a:solidFill>
              </a:rPr>
              <a:t> Society &amp; Consumerism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CDF74A3-8063-4368-A57A-33CD4B13B4A0}"/>
              </a:ext>
            </a:extLst>
          </p:cNvPr>
          <p:cNvSpPr/>
          <p:nvPr/>
        </p:nvSpPr>
        <p:spPr>
          <a:xfrm>
            <a:off x="4818729" y="127899"/>
            <a:ext cx="688769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42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16CA7-AA89-4CCE-9772-C499944C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 anchor="ctr">
            <a:noAutofit/>
          </a:bodyPr>
          <a:lstStyle/>
          <a:p>
            <a:r>
              <a:rPr lang="en-US" sz="4400" b="1" dirty="0"/>
              <a:t>KUSAMA USES MIRRORS TO CONSTRUCT HER INFINITY ROOMS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7040BE-467A-4EFA-9905-8B3175498D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5675" y="2128838"/>
            <a:ext cx="5483225" cy="4538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664E4B-C03C-4D92-9523-F52657FCA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82" r="3575" b="-1"/>
          <a:stretch/>
        </p:blipFill>
        <p:spPr>
          <a:xfrm>
            <a:off x="6800850" y="2128838"/>
            <a:ext cx="4972049" cy="45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79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FEC6C-6B59-4A83-8612-BDFA89A5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0"/>
            <a:ext cx="10353762" cy="12573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Artwork That Uses Mirrors</a:t>
            </a:r>
            <a:br>
              <a:rPr lang="en-US" b="1" u="sng" dirty="0"/>
            </a:br>
            <a:r>
              <a:rPr lang="en-US" b="1" u="sng" dirty="0" err="1"/>
              <a:t>Perspetive</a:t>
            </a:r>
            <a:r>
              <a:rPr lang="en-US" b="1" u="sng" dirty="0"/>
              <a:t> &amp; Identity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BAEFB-035B-403A-A0D5-E537DB545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023" y="1285744"/>
            <a:ext cx="2638590" cy="5057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69E913-FE63-4371-9FE4-AA898BE1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975" y="1314450"/>
            <a:ext cx="2957512" cy="4988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C14AB1-CC99-4D0D-8730-6FD053495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3" y="1285744"/>
            <a:ext cx="2852738" cy="5057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F734C3-A603-4C2C-B38B-6936B0510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385" y="1285744"/>
            <a:ext cx="2467140" cy="50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3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4A77-EE70-442D-A791-362AF683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55270"/>
            <a:ext cx="10353762" cy="1257300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effectLst/>
              </a:rPr>
              <a:t>Spiral Jetty- Robert Smithson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Black Basalt Rocks on a  Salt Water Lake</a:t>
            </a:r>
            <a:br>
              <a:rPr lang="en-US" dirty="0">
                <a:effectLst/>
              </a:rPr>
            </a:br>
            <a:r>
              <a:rPr lang="en-US" b="1" dirty="0">
                <a:solidFill>
                  <a:srgbClr val="00B0F0"/>
                </a:solidFill>
                <a:effectLst/>
              </a:rPr>
              <a:t>SITE/</a:t>
            </a:r>
            <a:r>
              <a:rPr lang="en-US" b="1" u="sng" dirty="0">
                <a:solidFill>
                  <a:srgbClr val="00B0F0"/>
                </a:solidFill>
                <a:effectLst/>
              </a:rPr>
              <a:t>EARTH ART</a:t>
            </a:r>
            <a:endParaRPr lang="en-US" b="1" u="sng" dirty="0">
              <a:solidFill>
                <a:srgbClr val="00B0F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96573B-C336-45B6-8AD0-A41D920E8980}"/>
              </a:ext>
            </a:extLst>
          </p:cNvPr>
          <p:cNvSpPr/>
          <p:nvPr/>
        </p:nvSpPr>
        <p:spPr>
          <a:xfrm>
            <a:off x="441960" y="1031647"/>
            <a:ext cx="282702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B0F0"/>
                </a:solidFill>
                <a:latin typeface="Lucida Grande"/>
              </a:rPr>
              <a:t>Form: </a:t>
            </a:r>
          </a:p>
          <a:p>
            <a:r>
              <a:rPr lang="en-US" dirty="0">
                <a:latin typeface="Lucida Grande"/>
              </a:rPr>
              <a:t>- mud, salt crystals, rocks, water coil </a:t>
            </a:r>
          </a:p>
          <a:p>
            <a:r>
              <a:rPr lang="en-US" dirty="0">
                <a:latin typeface="Lucida Grande"/>
              </a:rPr>
              <a:t>- on the Great Salt Lake in Utah </a:t>
            </a:r>
          </a:p>
          <a:p>
            <a:r>
              <a:rPr lang="en-US" dirty="0">
                <a:latin typeface="Lucida Grande"/>
              </a:rPr>
              <a:t>  - this was a very abandoned place, extremely remote </a:t>
            </a:r>
            <a:br>
              <a:rPr lang="en-US" dirty="0">
                <a:latin typeface="Lucida Grande"/>
              </a:rPr>
            </a:br>
            <a:endParaRPr lang="en-US" dirty="0">
              <a:latin typeface="Lucida Grande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Lucida Grande"/>
              </a:rPr>
              <a:t>used a tractor with native stone to create the jetty</a:t>
            </a:r>
          </a:p>
          <a:p>
            <a:endParaRPr lang="en-US" dirty="0">
              <a:latin typeface="Lucida Grande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Lucida Grande"/>
              </a:rPr>
              <a:t>Monumental</a:t>
            </a:r>
          </a:p>
          <a:p>
            <a:endParaRPr lang="en-US" dirty="0">
              <a:latin typeface="Lucida Grande"/>
            </a:endParaRPr>
          </a:p>
          <a:p>
            <a:r>
              <a:rPr lang="en-US" sz="2800" b="1" u="sng" dirty="0">
                <a:solidFill>
                  <a:srgbClr val="00B0F0"/>
                </a:solidFill>
                <a:latin typeface="Lucida Grande"/>
              </a:rPr>
              <a:t>FUNCTION: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Lucida Grande"/>
              </a:rPr>
              <a:t>EARTH SCULPTURE</a:t>
            </a:r>
          </a:p>
          <a:p>
            <a:pPr marL="285750" indent="-285750">
              <a:buFontTx/>
              <a:buChar char="-"/>
            </a:pPr>
            <a:endParaRPr lang="en-US" b="0" i="0" dirty="0">
              <a:effectLst/>
              <a:latin typeface="Lucida Grand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D550F-C261-45C0-9B13-0532AD45D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134" y="2053590"/>
            <a:ext cx="3678555" cy="4549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B95B4-5608-4C13-934F-61F64A431F53}"/>
              </a:ext>
            </a:extLst>
          </p:cNvPr>
          <p:cNvSpPr txBox="1"/>
          <p:nvPr/>
        </p:nvSpPr>
        <p:spPr>
          <a:xfrm>
            <a:off x="8665844" y="1325880"/>
            <a:ext cx="324421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CONTENT:</a:t>
            </a:r>
          </a:p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1)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Primitive symbol for spirituality</a:t>
            </a:r>
          </a:p>
          <a:p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2)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 Situ=built in the same location of the material/medium</a:t>
            </a:r>
          </a:p>
          <a:p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3)Sublime=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makes the audience feel small in its presence</a:t>
            </a:r>
          </a:p>
          <a:p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4)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Testament to the destructive &amp; create power of nature=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erosion &amp; water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2631BDF-5254-485E-809A-8F7F997453CF}"/>
                  </a:ext>
                </a:extLst>
              </p14:cNvPr>
              <p14:cNvContentPartPr/>
              <p14:nvPr/>
            </p14:nvContentPartPr>
            <p14:xfrm>
              <a:off x="10251360" y="2250360"/>
              <a:ext cx="714600" cy="660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2631BDF-5254-485E-809A-8F7F997453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42000" y="2241000"/>
                <a:ext cx="733320" cy="67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7256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E6E60-1845-498D-917B-C99F76C02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4" y="0"/>
            <a:ext cx="11470569" cy="707548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8A384-C7AD-4E60-AD79-AB172464DDAD}"/>
              </a:ext>
            </a:extLst>
          </p:cNvPr>
          <p:cNvSpPr txBox="1"/>
          <p:nvPr/>
        </p:nvSpPr>
        <p:spPr>
          <a:xfrm>
            <a:off x="53129" y="1045845"/>
            <a:ext cx="54694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C</a:t>
            </a:r>
          </a:p>
          <a:p>
            <a:r>
              <a:rPr lang="en-US" sz="3600" b="1" dirty="0">
                <a:solidFill>
                  <a:srgbClr val="00B0F0"/>
                </a:solidFill>
              </a:rPr>
              <a:t>O</a:t>
            </a:r>
          </a:p>
          <a:p>
            <a:r>
              <a:rPr lang="en-US" sz="3600" b="1" dirty="0">
                <a:solidFill>
                  <a:srgbClr val="00B0F0"/>
                </a:solidFill>
              </a:rPr>
              <a:t>N</a:t>
            </a:r>
          </a:p>
          <a:p>
            <a:r>
              <a:rPr lang="en-US" sz="3600" b="1" dirty="0">
                <a:solidFill>
                  <a:srgbClr val="00B0F0"/>
                </a:solidFill>
              </a:rPr>
              <a:t>T</a:t>
            </a:r>
          </a:p>
          <a:p>
            <a:r>
              <a:rPr lang="en-US" sz="3600" b="1" dirty="0">
                <a:solidFill>
                  <a:srgbClr val="00B0F0"/>
                </a:solidFill>
              </a:rPr>
              <a:t>E</a:t>
            </a:r>
          </a:p>
          <a:p>
            <a:r>
              <a:rPr lang="en-US" sz="3600" b="1" dirty="0">
                <a:solidFill>
                  <a:srgbClr val="00B0F0"/>
                </a:solidFill>
              </a:rPr>
              <a:t>X</a:t>
            </a:r>
          </a:p>
          <a:p>
            <a:r>
              <a:rPr lang="en-US" sz="3600" b="1" dirty="0">
                <a:solidFill>
                  <a:srgbClr val="00B0F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775302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8A3606-4F26-424F-83C8-C4BF9F98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9" y="214551"/>
            <a:ext cx="4514850" cy="3381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4A7BF-DB0F-47DB-8409-530649C1C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953" y="4099919"/>
            <a:ext cx="4316413" cy="2526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2F1FF7-F424-4AFB-8DE6-B974AE7E7C8D}"/>
              </a:ext>
            </a:extLst>
          </p:cNvPr>
          <p:cNvSpPr txBox="1"/>
          <p:nvPr/>
        </p:nvSpPr>
        <p:spPr>
          <a:xfrm>
            <a:off x="2894194" y="3437196"/>
            <a:ext cx="6403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In Situ Sculpture &amp; Architecture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859696-DB24-4203-949D-681BFEDC4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366" y="214552"/>
            <a:ext cx="4316413" cy="3381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EC04DA-81B8-4BDE-B3CD-A442328A3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656" y="368301"/>
            <a:ext cx="2143125" cy="3052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89A653-66B3-4FFE-A485-CCCE0B361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129" y="4078286"/>
            <a:ext cx="3667351" cy="260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045D3A-E32F-4B22-B42C-BDAC4C024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652" y="4214812"/>
            <a:ext cx="3189129" cy="241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59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72F39-1C92-4494-BB08-EF784D6C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u="sng" dirty="0">
                <a:solidFill>
                  <a:srgbClr val="00B0F0"/>
                </a:solidFill>
              </a:rPr>
              <a:t>HOMEWORK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E1587-E7D7-41B1-BC9F-B2A57663C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55560" y="1343025"/>
            <a:ext cx="4856841" cy="4171949"/>
          </a:xfrm>
        </p:spPr>
        <p:txBody>
          <a:bodyPr>
            <a:normAutofit fontScale="92500" lnSpcReduction="10000"/>
          </a:bodyPr>
          <a:lstStyle/>
          <a:p>
            <a:pPr marL="36900" indent="0" algn="ctr">
              <a:buNone/>
            </a:pPr>
            <a:r>
              <a:rPr lang="en-US" dirty="0"/>
              <a:t>        </a:t>
            </a:r>
            <a:r>
              <a:rPr lang="en-US" sz="3200" dirty="0"/>
              <a:t>SEND ME YOUR</a:t>
            </a:r>
          </a:p>
          <a:p>
            <a:pPr marL="36900" indent="0" algn="ctr">
              <a:buNone/>
            </a:pPr>
            <a:r>
              <a:rPr lang="en-US" sz="3200" b="1" u="sng" dirty="0">
                <a:solidFill>
                  <a:srgbClr val="00B0F0"/>
                </a:solidFill>
              </a:rPr>
              <a:t>LATE  MODERNISM NOTES</a:t>
            </a:r>
          </a:p>
          <a:p>
            <a:pPr marL="36900" indent="0" algn="ctr">
              <a:buNone/>
            </a:pPr>
            <a:r>
              <a:rPr lang="en-US" sz="3200" b="1" u="sng" dirty="0">
                <a:solidFill>
                  <a:srgbClr val="00B0F0"/>
                </a:solidFill>
              </a:rPr>
              <a:t>&amp; </a:t>
            </a:r>
          </a:p>
          <a:p>
            <a:pPr marL="36900" indent="0" algn="ctr">
              <a:buNone/>
            </a:pPr>
            <a:r>
              <a:rPr lang="en-US" sz="3200" b="1" u="sng" dirty="0">
                <a:solidFill>
                  <a:srgbClr val="00B0F0"/>
                </a:solidFill>
              </a:rPr>
              <a:t>SEND A RESPONSE TO</a:t>
            </a:r>
          </a:p>
          <a:p>
            <a:pPr marL="36900" indent="0" algn="ctr">
              <a:buNone/>
            </a:pPr>
            <a:r>
              <a:rPr lang="en-US" sz="3200" b="1" u="sng" dirty="0">
                <a:solidFill>
                  <a:srgbClr val="00B0F0"/>
                </a:solidFill>
              </a:rPr>
              <a:t>MY  INSTAGRAM</a:t>
            </a:r>
          </a:p>
          <a:p>
            <a:pPr marL="36900" indent="0" algn="ctr">
              <a:buNone/>
            </a:pPr>
            <a:r>
              <a:rPr lang="en-US" sz="3200" b="1" u="sng" dirty="0">
                <a:solidFill>
                  <a:srgbClr val="00B0F0"/>
                </a:solidFill>
              </a:rPr>
              <a:t>@ROGERSAPAH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018A7-DDDF-4265-822E-236CEACCD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20656" y="1617663"/>
            <a:ext cx="4856841" cy="3622672"/>
          </a:xfrm>
        </p:spPr>
        <p:txBody>
          <a:bodyPr>
            <a:normAutofit fontScale="92500" lnSpcReduction="10000"/>
          </a:bodyPr>
          <a:lstStyle/>
          <a:p>
            <a:pPr marL="36900" indent="0" algn="ctr">
              <a:buNone/>
            </a:pPr>
            <a:r>
              <a:rPr lang="en-US" dirty="0"/>
              <a:t>        </a:t>
            </a:r>
            <a:r>
              <a:rPr lang="en-US" sz="3200" dirty="0"/>
              <a:t>TAKE </a:t>
            </a:r>
            <a:r>
              <a:rPr lang="en-US" sz="3200" b="1" u="sng" dirty="0">
                <a:solidFill>
                  <a:srgbClr val="00B0F0"/>
                </a:solidFill>
              </a:rPr>
              <a:t>THE QUIZLET </a:t>
            </a:r>
          </a:p>
          <a:p>
            <a:pPr marL="36900" indent="0" algn="ctr">
              <a:buNone/>
            </a:pPr>
            <a:r>
              <a:rPr lang="en-US" sz="3200" dirty="0"/>
              <a:t>        DETERMINE WHAT YOU DON’T KNOW</a:t>
            </a:r>
          </a:p>
          <a:p>
            <a:pPr marL="36900" indent="0" algn="ctr">
              <a:buNone/>
            </a:pPr>
            <a:r>
              <a:rPr lang="en-US" sz="3200" dirty="0"/>
              <a:t>CREATE STICKY NOTES &amp; POSTERS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6E9F5-B51A-40D8-966D-F15B727B0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988" y="1380172"/>
            <a:ext cx="2619375" cy="2048828"/>
          </a:xfrm>
          <a:prstGeom prst="rect">
            <a:avLst/>
          </a:prstGeom>
        </p:spPr>
      </p:pic>
      <p:pic>
        <p:nvPicPr>
          <p:cNvPr id="3074" name="Picture 2" descr="Posters Mockup In Study Space Stock Photo - Download Image Now ...">
            <a:extLst>
              <a:ext uri="{FF2B5EF4-FFF2-40B4-BE49-F238E27FC236}">
                <a16:creationId xmlns:a16="http://schemas.microsoft.com/office/drawing/2014/main" id="{BD50DAAB-11D7-4F83-88DE-019F82AF8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81" y="4606290"/>
            <a:ext cx="441198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357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5863590" y="-120316"/>
            <a:ext cx="6328410" cy="2438400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4000" b="1" i="1" u="sng" dirty="0">
                <a:solidFill>
                  <a:srgbClr val="FFFF00"/>
                </a:solidFill>
              </a:rPr>
              <a:t>Composition With Red, Yellow and Blue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4000" b="1" i="1" dirty="0">
                <a:solidFill>
                  <a:srgbClr val="FFFF00"/>
                </a:solidFill>
              </a:rPr>
              <a:t>=Piet Mondrian </a:t>
            </a:r>
            <a:endParaRPr lang="en-US" altLang="en-US" sz="4000" b="1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3600" b="1" u="sng" dirty="0">
                <a:solidFill>
                  <a:srgbClr val="00B0F0"/>
                </a:solidFill>
              </a:rPr>
              <a:t>FORM: REDUCTIVE=Reduced to Line &amp; Color</a:t>
            </a:r>
          </a:p>
          <a:p>
            <a:pPr algn="ctr" eaLnBrk="1" hangingPunct="1">
              <a:buFontTx/>
              <a:buNone/>
            </a:pPr>
            <a:endParaRPr lang="en-US" altLang="en-US" sz="3600" b="1" u="sng" dirty="0">
              <a:solidFill>
                <a:srgbClr val="00B0F0"/>
              </a:solidFill>
            </a:endParaRP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5952541" y="3072348"/>
            <a:ext cx="615050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ctr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FFFFFF"/>
                </a:solidFill>
              </a:rPr>
              <a:t>Minimalist &amp; Uses No Ruler =Free Hand Drawing</a:t>
            </a:r>
          </a:p>
          <a:p>
            <a:pPr marL="571500" indent="-571500" algn="ctr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FFFFFF"/>
                </a:solidFill>
              </a:rPr>
              <a:t>Primary Color </a:t>
            </a:r>
          </a:p>
          <a:p>
            <a:pPr marL="571500" indent="-571500" algn="ctr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FFFFFF"/>
                </a:solidFill>
              </a:rPr>
              <a:t>Geometric Form</a:t>
            </a:r>
          </a:p>
          <a:p>
            <a:pPr marL="571500" indent="-571500" algn="ctr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FFFFFF"/>
                </a:solidFill>
              </a:rPr>
              <a:t>No Shading OR SYMETRY</a:t>
            </a:r>
          </a:p>
          <a:p>
            <a:pPr marL="571500" indent="-571500" algn="ctr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FFFFFF"/>
                </a:solidFill>
              </a:rPr>
              <a:t>SHOWCASES OPPOSITES/DUALITY=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BLACK/WHITE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MALE/FEMALE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NEGATIVE/POSITIVE SPACE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ASSYMETRICAL/SYMETRAL PLANES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9A301-5152-4097-8F5C-8D0D76826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2" y="208684"/>
            <a:ext cx="5685688" cy="52348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DB3D12-040C-4AAD-B3D4-E0646BD5194B}"/>
              </a:ext>
            </a:extLst>
          </p:cNvPr>
          <p:cNvSpPr txBox="1"/>
          <p:nvPr/>
        </p:nvSpPr>
        <p:spPr>
          <a:xfrm>
            <a:off x="123671" y="5597916"/>
            <a:ext cx="59320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00B0F0"/>
                </a:solidFill>
              </a:rPr>
              <a:t>FUNCTION:</a:t>
            </a:r>
          </a:p>
          <a:p>
            <a:r>
              <a:rPr lang="en-US" sz="2000" b="1" dirty="0"/>
              <a:t>INNOVATIVE &amp; ABSTRACT</a:t>
            </a:r>
          </a:p>
          <a:p>
            <a:r>
              <a:rPr lang="en-US" sz="2000" b="1" dirty="0"/>
              <a:t>ARTIST NEW VISION OF ART &amp; VISUAL WORLD</a:t>
            </a:r>
          </a:p>
        </p:txBody>
      </p:sp>
    </p:spTree>
    <p:extLst>
      <p:ext uri="{BB962C8B-B14F-4D97-AF65-F5344CB8AC3E}">
        <p14:creationId xmlns:p14="http://schemas.microsoft.com/office/powerpoint/2010/main" val="3456219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A410F3-5901-4F5F-A1A4-1876B7D55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55" y="68263"/>
            <a:ext cx="1194929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3826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AD9691-C44E-47C6-B94C-873667FFF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46695" y="325755"/>
            <a:ext cx="4345305" cy="6206490"/>
          </a:xfrm>
        </p:spPr>
        <p:txBody>
          <a:bodyPr>
            <a:normAutofit lnSpcReduction="10000"/>
          </a:bodyPr>
          <a:lstStyle/>
          <a:p>
            <a:pPr marL="36900" indent="0" algn="ctr">
              <a:lnSpc>
                <a:spcPct val="80000"/>
              </a:lnSpc>
              <a:buNone/>
            </a:pPr>
            <a:r>
              <a:rPr lang="en-US" altLang="en-US" sz="3000" b="1" u="sng" dirty="0">
                <a:solidFill>
                  <a:srgbClr val="00B0F0"/>
                </a:solidFill>
              </a:rPr>
              <a:t>CONTEXT:</a:t>
            </a:r>
          </a:p>
          <a:p>
            <a:pPr algn="ctr">
              <a:lnSpc>
                <a:spcPct val="80000"/>
              </a:lnSpc>
            </a:pPr>
            <a:endParaRPr lang="en-US" altLang="en-US" b="1" u="sng" dirty="0">
              <a:solidFill>
                <a:srgbClr val="FFFF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800" u="sng" dirty="0">
                <a:solidFill>
                  <a:srgbClr val="FFFF00"/>
                </a:solidFill>
              </a:rPr>
              <a:t>Reduced to the simplest of rectilinear forms</a:t>
            </a:r>
            <a:r>
              <a:rPr lang="en-US" dirty="0">
                <a:solidFill>
                  <a:srgbClr val="FFFF00"/>
                </a:solidFill>
              </a:rPr>
              <a:t>, squares and rectangles defined by vertical and horizontal line</a:t>
            </a:r>
            <a:endParaRPr lang="en-US" altLang="en-US" b="1" u="sng" dirty="0">
              <a:solidFill>
                <a:srgbClr val="FFFF00"/>
              </a:solidFill>
            </a:endParaRPr>
          </a:p>
          <a:p>
            <a:pPr marL="68580" indent="0" algn="ctr">
              <a:lnSpc>
                <a:spcPct val="80000"/>
              </a:lnSpc>
              <a:buNone/>
            </a:pPr>
            <a:endParaRPr lang="en-US" altLang="en-US" b="1" u="sng" dirty="0">
              <a:solidFill>
                <a:srgbClr val="FFFF00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dirty="0">
                <a:solidFill>
                  <a:srgbClr val="FFFF00"/>
                </a:solidFill>
              </a:rPr>
              <a:t>Utopian movement in The Netherlands =Construct Works</a:t>
            </a:r>
          </a:p>
          <a:p>
            <a:pPr marL="3690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dirty="0">
                <a:solidFill>
                  <a:srgbClr val="FFFF00"/>
                </a:solidFill>
              </a:rPr>
              <a:t>That communicate Spiritual Harmony</a:t>
            </a:r>
          </a:p>
          <a:p>
            <a:pPr algn="ctr">
              <a:lnSpc>
                <a:spcPct val="8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ILLUSTRATE UNIVERSAL HARMONY &amp; ORDER</a:t>
            </a:r>
          </a:p>
          <a:p>
            <a:pPr algn="ctr">
              <a:lnSpc>
                <a:spcPct val="80000"/>
              </a:lnSpc>
            </a:pPr>
            <a:r>
              <a:rPr lang="en-US" dirty="0">
                <a:effectLst/>
              </a:rPr>
              <a:t>He believed that his paintings could </a:t>
            </a:r>
            <a:r>
              <a:rPr lang="en-US" dirty="0">
                <a:solidFill>
                  <a:srgbClr val="FFFF00"/>
                </a:solidFill>
                <a:effectLst/>
              </a:rPr>
              <a:t>assist a viewer in conceptualizing the spiritual realm,</a:t>
            </a:r>
            <a:r>
              <a:rPr lang="en-US" dirty="0">
                <a:effectLst/>
              </a:rPr>
              <a:t> which, according to Theosophists, existed outside of time and space.</a:t>
            </a:r>
          </a:p>
          <a:p>
            <a:pPr algn="ctr">
              <a:lnSpc>
                <a:spcPct val="8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 algn="ctr">
              <a:lnSpc>
                <a:spcPct val="8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Mondrian, Composition with Red, Blue, and Yellow (article) | Khan ...">
            <a:extLst>
              <a:ext uri="{FF2B5EF4-FFF2-40B4-BE49-F238E27FC236}">
                <a16:creationId xmlns:a16="http://schemas.microsoft.com/office/drawing/2014/main" id="{0CFC948B-0F2A-4051-ABB2-1478316390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22" y="2510791"/>
            <a:ext cx="4037648" cy="415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9F2B2F-B974-423F-BFE0-EBE7A5915E32}"/>
              </a:ext>
            </a:extLst>
          </p:cNvPr>
          <p:cNvSpPr txBox="1"/>
          <p:nvPr/>
        </p:nvSpPr>
        <p:spPr>
          <a:xfrm>
            <a:off x="82581" y="529499"/>
            <a:ext cx="260032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00B0F0"/>
                </a:solidFill>
              </a:rPr>
              <a:t>CONTENT:</a:t>
            </a:r>
          </a:p>
          <a:p>
            <a:pPr algn="ctr"/>
            <a:endParaRPr lang="en-US" sz="2800" u="sng" dirty="0">
              <a:solidFill>
                <a:srgbClr val="00B0F0"/>
              </a:solidFill>
            </a:endParaRPr>
          </a:p>
          <a:p>
            <a:r>
              <a:rPr lang="en-US" dirty="0"/>
              <a:t>1)Thick black lines=</a:t>
            </a:r>
          </a:p>
          <a:p>
            <a:r>
              <a:rPr lang="en-US" dirty="0"/>
              <a:t>VERTICAL LINES- Phallic/ Masculine</a:t>
            </a:r>
          </a:p>
          <a:p>
            <a:r>
              <a:rPr lang="en-US" dirty="0"/>
              <a:t>HORIZONTAL LINES-</a:t>
            </a:r>
          </a:p>
          <a:p>
            <a:r>
              <a:rPr lang="en-US" dirty="0"/>
              <a:t>FEMININE</a:t>
            </a:r>
          </a:p>
          <a:p>
            <a:endParaRPr lang="en-US" dirty="0"/>
          </a:p>
          <a:p>
            <a:r>
              <a:rPr lang="en-US" dirty="0"/>
              <a:t>2) Gridded black lines locking squares of color into a geometric composition,</a:t>
            </a:r>
          </a:p>
          <a:p>
            <a:endParaRPr lang="en-US" dirty="0"/>
          </a:p>
          <a:p>
            <a:r>
              <a:rPr lang="en-US" dirty="0"/>
              <a:t>3) Simple &amp; Geometric</a:t>
            </a:r>
          </a:p>
          <a:p>
            <a:endParaRPr lang="en-US" dirty="0"/>
          </a:p>
          <a:p>
            <a:r>
              <a:rPr lang="en-US" dirty="0"/>
              <a:t>4)Utilize Large Blocks of Negative Space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9E4D30D-D621-44BE-BF6D-9B48ECEFB70A}"/>
              </a:ext>
            </a:extLst>
          </p:cNvPr>
          <p:cNvSpPr/>
          <p:nvPr/>
        </p:nvSpPr>
        <p:spPr>
          <a:xfrm>
            <a:off x="1871091" y="4834045"/>
            <a:ext cx="208711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9C23A54-548F-44BD-9FAB-D44327A419F2}"/>
              </a:ext>
            </a:extLst>
          </p:cNvPr>
          <p:cNvSpPr/>
          <p:nvPr/>
        </p:nvSpPr>
        <p:spPr>
          <a:xfrm rot="1481952">
            <a:off x="2645439" y="5396274"/>
            <a:ext cx="250963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A0859F-4AE7-42A0-9C4B-5EE769B28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0" y="194310"/>
            <a:ext cx="2473572" cy="21574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28A902-69F7-4307-A43D-63CA0A714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874" y="194310"/>
            <a:ext cx="2733675" cy="21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24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78" y="1382518"/>
            <a:ext cx="10363200" cy="120637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>
                <a:solidFill>
                  <a:srgbClr val="00B0F0"/>
                </a:solidFill>
              </a:rPr>
              <a:t>Jacob Lawrence-The Migration of the Negro #49</a:t>
            </a:r>
            <a:br>
              <a:rPr lang="en-US" sz="3600" b="1" dirty="0"/>
            </a:br>
            <a:r>
              <a:rPr lang="en-US" sz="3600" b="1" dirty="0"/>
              <a:t>*Influenced by Matisse &amp; Picasso</a:t>
            </a:r>
            <a:br>
              <a:rPr lang="en-US" sz="3600" b="1" dirty="0"/>
            </a:br>
            <a:r>
              <a:rPr lang="en-US" sz="3600" b="1" dirty="0"/>
              <a:t>*Depict Colors &amp; Shapes of Positive</a:t>
            </a:r>
            <a:br>
              <a:rPr lang="en-US" sz="3600" b="1" dirty="0"/>
            </a:br>
            <a:r>
              <a:rPr lang="en-US" sz="3600" b="1" dirty="0"/>
              <a:t>&amp; Negative American Black Experience</a:t>
            </a:r>
            <a:br>
              <a:rPr lang="en-US" sz="3600" b="1" dirty="0"/>
            </a:br>
            <a:r>
              <a:rPr lang="en-US" sz="3600" b="1" dirty="0"/>
              <a:t>* Illustrates the Great Migration of 6 million </a:t>
            </a:r>
            <a:br>
              <a:rPr lang="en-US" sz="3600" b="1" dirty="0"/>
            </a:br>
            <a:r>
              <a:rPr lang="en-US" sz="3600" b="1" dirty="0"/>
              <a:t>African Americans from the South to the North 1916-70.</a:t>
            </a:r>
            <a:br>
              <a:rPr lang="en-US" sz="3600" b="1" dirty="0"/>
            </a:br>
            <a:br>
              <a:rPr lang="en-US" dirty="0"/>
            </a:b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880" y="595788"/>
            <a:ext cx="2467532" cy="138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0" y="3026943"/>
            <a:ext cx="3636026" cy="363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087315-BF18-4C04-81A1-3288829D7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763" y="3083813"/>
            <a:ext cx="2779204" cy="358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042334-84C7-4BBD-927C-110B8CF31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832" y="2914650"/>
            <a:ext cx="4475798" cy="3943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54AC20-B7FF-4D7F-BD4D-0C850CEC1356}"/>
              </a:ext>
            </a:extLst>
          </p:cNvPr>
          <p:cNvSpPr txBox="1"/>
          <p:nvPr/>
        </p:nvSpPr>
        <p:spPr>
          <a:xfrm>
            <a:off x="184402" y="191387"/>
            <a:ext cx="42511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C</a:t>
            </a:r>
            <a:br>
              <a:rPr lang="en-US" sz="2400" b="1" dirty="0">
                <a:solidFill>
                  <a:srgbClr val="FFFF00"/>
                </a:solidFill>
              </a:rPr>
            </a:br>
            <a:r>
              <a:rPr lang="en-US" sz="2400" b="1" dirty="0">
                <a:solidFill>
                  <a:srgbClr val="FFFF00"/>
                </a:solidFill>
              </a:rPr>
              <a:t>O</a:t>
            </a:r>
            <a:br>
              <a:rPr lang="en-US" sz="2400" b="1" dirty="0">
                <a:solidFill>
                  <a:srgbClr val="FFFF00"/>
                </a:solidFill>
              </a:rPr>
            </a:br>
            <a:r>
              <a:rPr lang="en-US" sz="2400" b="1" dirty="0">
                <a:solidFill>
                  <a:srgbClr val="FFFF00"/>
                </a:solidFill>
              </a:rPr>
              <a:t>N</a:t>
            </a:r>
            <a:br>
              <a:rPr lang="en-US" sz="2400" b="1" dirty="0">
                <a:solidFill>
                  <a:srgbClr val="FFFF00"/>
                </a:solidFill>
              </a:rPr>
            </a:br>
            <a:r>
              <a:rPr lang="en-US" sz="2400" b="1" dirty="0">
                <a:solidFill>
                  <a:srgbClr val="FFFF00"/>
                </a:solidFill>
              </a:rPr>
              <a:t>T</a:t>
            </a:r>
            <a:br>
              <a:rPr lang="en-US" sz="2400" b="1" dirty="0">
                <a:solidFill>
                  <a:srgbClr val="FFFF00"/>
                </a:solidFill>
              </a:rPr>
            </a:br>
            <a:r>
              <a:rPr lang="en-US" sz="2400" b="1" dirty="0">
                <a:solidFill>
                  <a:srgbClr val="FFFF00"/>
                </a:solidFill>
              </a:rPr>
              <a:t>E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X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T</a:t>
            </a:r>
            <a:br>
              <a:rPr lang="en-US" dirty="0"/>
            </a:br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EF652E4-F52C-42B9-8E96-643D8F87BEDF}"/>
              </a:ext>
            </a:extLst>
          </p:cNvPr>
          <p:cNvSpPr/>
          <p:nvPr/>
        </p:nvSpPr>
        <p:spPr>
          <a:xfrm>
            <a:off x="793418" y="944470"/>
            <a:ext cx="1286842" cy="90701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667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1155C-DCDE-4FC1-A45F-38C46A429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05740"/>
            <a:ext cx="10353762" cy="12618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FUNCTION:</a:t>
            </a:r>
            <a:br>
              <a:rPr lang="en-US" b="1" dirty="0">
                <a:solidFill>
                  <a:srgbClr val="00B0F0"/>
                </a:solidFill>
              </a:rPr>
            </a:br>
            <a:r>
              <a:rPr lang="en-US" b="1" dirty="0">
                <a:solidFill>
                  <a:srgbClr val="00B0F0"/>
                </a:solidFill>
              </a:rPr>
              <a:t>Innovative &amp; Experimental</a:t>
            </a:r>
            <a:br>
              <a:rPr lang="en-US" b="1" dirty="0">
                <a:solidFill>
                  <a:srgbClr val="00B0F0"/>
                </a:solidFill>
              </a:rPr>
            </a:br>
            <a:r>
              <a:rPr lang="en-US" b="1" dirty="0">
                <a:solidFill>
                  <a:srgbClr val="00B0F0"/>
                </a:solidFill>
              </a:rPr>
              <a:t>Illustrates Historical Narrative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A1ECC-DA8F-4DBC-A743-C8107C610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84774" y="2754356"/>
            <a:ext cx="4046825" cy="4575808"/>
          </a:xfrm>
        </p:spPr>
        <p:txBody>
          <a:bodyPr>
            <a:normAutofit fontScale="32500" lnSpcReduction="20000"/>
          </a:bodyPr>
          <a:lstStyle/>
          <a:p>
            <a:pPr marL="36900" indent="0">
              <a:buNone/>
            </a:pPr>
            <a:r>
              <a:rPr lang="en-US" sz="7400" b="1" u="sng" dirty="0">
                <a:solidFill>
                  <a:srgbClr val="00B0F0"/>
                </a:solidFill>
                <a:latin typeface="verdana" panose="020B0604030504040204" pitchFamily="34" charset="0"/>
              </a:rPr>
              <a:t>FORM:</a:t>
            </a:r>
          </a:p>
          <a:p>
            <a:r>
              <a:rPr lang="en-US" sz="4500" dirty="0">
                <a:latin typeface="verdana" panose="020B0604030504040204" pitchFamily="34" charset="0"/>
              </a:rPr>
              <a:t>Flat </a:t>
            </a:r>
          </a:p>
          <a:p>
            <a:r>
              <a:rPr lang="en-US" sz="4500" dirty="0">
                <a:latin typeface="verdana" panose="020B0604030504040204" pitchFamily="34" charset="0"/>
              </a:rPr>
              <a:t>Angular &amp; Distorted</a:t>
            </a:r>
          </a:p>
          <a:p>
            <a:pPr marL="36900" indent="0">
              <a:buNone/>
            </a:pPr>
            <a:r>
              <a:rPr lang="en-US" sz="4500" dirty="0">
                <a:latin typeface="verdana" panose="020B0604030504040204" pitchFamily="34" charset="0"/>
              </a:rPr>
              <a:t>     Human Forms </a:t>
            </a:r>
          </a:p>
          <a:p>
            <a:r>
              <a:rPr lang="en-US" sz="4500" dirty="0">
                <a:latin typeface="verdana" panose="020B0604030504040204" pitchFamily="34" charset="0"/>
              </a:rPr>
              <a:t>Strong Diagonals</a:t>
            </a:r>
          </a:p>
          <a:p>
            <a:r>
              <a:rPr lang="en-US" sz="4500" dirty="0">
                <a:latin typeface="verdana" panose="020B0604030504040204" pitchFamily="34" charset="0"/>
              </a:rPr>
              <a:t>Primary Colors</a:t>
            </a:r>
          </a:p>
          <a:p>
            <a:r>
              <a:rPr lang="en-US" sz="4500" dirty="0">
                <a:latin typeface="verdana" panose="020B0604030504040204" pitchFamily="34" charset="0"/>
              </a:rPr>
              <a:t>Like Matisse= Tilted Tables &amp; Perspective</a:t>
            </a:r>
          </a:p>
          <a:p>
            <a:r>
              <a:rPr lang="en-US" sz="4500" dirty="0">
                <a:latin typeface="verdana" panose="020B0604030504040204" pitchFamily="34" charset="0"/>
              </a:rPr>
              <a:t>Yellow Line= Bifurcated/ Divided Canvas</a:t>
            </a:r>
          </a:p>
          <a:p>
            <a:r>
              <a:rPr lang="en-US" sz="4500" dirty="0">
                <a:latin typeface="verdana" panose="020B0604030504040204" pitchFamily="34" charset="0"/>
              </a:rPr>
              <a:t>Contrasts of light and shadow contribute to the themes Segregation, Racism &amp; Oppression</a:t>
            </a:r>
            <a:endParaRPr lang="en-US" sz="45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F8D5C-2D54-4D3F-9142-D13C875FC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35159" y="2687192"/>
            <a:ext cx="4856841" cy="5988177"/>
          </a:xfrm>
        </p:spPr>
        <p:txBody>
          <a:bodyPr>
            <a:normAutofit fontScale="32500" lnSpcReduction="20000"/>
          </a:bodyPr>
          <a:lstStyle/>
          <a:p>
            <a:pPr marL="36900" indent="0" algn="ctr">
              <a:buNone/>
            </a:pPr>
            <a:r>
              <a:rPr lang="en-US" altLang="en-US" sz="7400" b="1" u="sng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CONTENT: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6200" b="1" dirty="0"/>
              <a:t>1)Americans adapt  European Modernism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6200" b="1" dirty="0"/>
              <a:t>2)Cubist tension of space &amp; Jagged/Angular Shapes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6200" b="1" dirty="0"/>
              <a:t>3)Reductive= Reduces Image to Shape &amp; Color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6200" b="1" dirty="0"/>
              <a:t>4) Abstracted Narrative of story of African American </a:t>
            </a:r>
            <a:br>
              <a:rPr lang="en-US" altLang="en-US" sz="6200" b="1" dirty="0"/>
            </a:br>
            <a:r>
              <a:rPr lang="en-US" altLang="en-US" sz="6200" b="1" dirty="0"/>
              <a:t>Migration North</a:t>
            </a:r>
            <a:br>
              <a:rPr lang="en-US" altLang="en-US" sz="6200" b="1" dirty="0"/>
            </a:br>
            <a:r>
              <a:rPr lang="en-US" altLang="en-US" sz="6200" b="1" dirty="0"/>
              <a:t>=Themes of Segregation &amp; Racism</a:t>
            </a:r>
            <a:br>
              <a:rPr lang="en-US" altLang="en-US" sz="5000" dirty="0"/>
            </a:br>
            <a:endParaRPr lang="en-US" sz="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E33FA7-D0F3-4841-8A2F-4F64944A6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260" y="4009263"/>
            <a:ext cx="2594610" cy="2738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1EE57-E208-4A2A-B782-0DBCC2B71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394" y="2202940"/>
            <a:ext cx="4279235" cy="1552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A758FB-0325-43D8-B266-05E4C52BD220}"/>
              </a:ext>
            </a:extLst>
          </p:cNvPr>
          <p:cNvSpPr txBox="1"/>
          <p:nvPr/>
        </p:nvSpPr>
        <p:spPr>
          <a:xfrm>
            <a:off x="2239977" y="1786843"/>
            <a:ext cx="2711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Gargoyle like White Figures</a:t>
            </a:r>
          </a:p>
          <a:p>
            <a:r>
              <a:rPr lang="en-US" dirty="0"/>
              <a:t> Ignoring Black figures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F53593-56E2-4796-87A1-CF4A4124C661}"/>
              </a:ext>
            </a:extLst>
          </p:cNvPr>
          <p:cNvSpPr txBox="1"/>
          <p:nvPr/>
        </p:nvSpPr>
        <p:spPr>
          <a:xfrm>
            <a:off x="6282209" y="1803115"/>
            <a:ext cx="3910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Faceless/ Voiceless Black Figures=</a:t>
            </a:r>
          </a:p>
          <a:p>
            <a:r>
              <a:rPr lang="en-US" dirty="0"/>
              <a:t>Comments on Black Am Place in Society</a:t>
            </a:r>
          </a:p>
        </p:txBody>
      </p:sp>
    </p:spTree>
    <p:extLst>
      <p:ext uri="{BB962C8B-B14F-4D97-AF65-F5344CB8AC3E}">
        <p14:creationId xmlns:p14="http://schemas.microsoft.com/office/powerpoint/2010/main" val="1619963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AA9EAA-59C4-4AF4-81E6-62DCA4336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3" y="0"/>
            <a:ext cx="371394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BDFCF9-BB89-4934-A69C-93726D1D0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191" y="1440180"/>
            <a:ext cx="4239126" cy="5417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4A697-FF60-4D73-900B-414BC596A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318" y="125710"/>
            <a:ext cx="4054440" cy="6732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2827BD-3B50-49C8-B054-9B8F61138D9C}"/>
              </a:ext>
            </a:extLst>
          </p:cNvPr>
          <p:cNvSpPr txBox="1"/>
          <p:nvPr/>
        </p:nvSpPr>
        <p:spPr>
          <a:xfrm>
            <a:off x="3714659" y="0"/>
            <a:ext cx="439248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F0"/>
                </a:solidFill>
              </a:rPr>
              <a:t>M</a:t>
            </a:r>
            <a:r>
              <a:rPr lang="en-US" sz="2000" b="1" u="sng" dirty="0">
                <a:solidFill>
                  <a:srgbClr val="00B0F0"/>
                </a:solidFill>
              </a:rPr>
              <a:t>ODERN ART  =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b="1" dirty="0"/>
              <a:t>USES REDUCTIVE FORM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b="1" dirty="0"/>
              <a:t>DISTORTS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b="1" dirty="0"/>
              <a:t>PRESENTS MULTIPLE PERSPECTIVE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b="1" dirty="0"/>
              <a:t>REJECTS TRADITION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78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19FA5-53D9-445F-BF1A-8A97CEA0D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3" y="981075"/>
            <a:ext cx="4252567" cy="1821918"/>
          </a:xfrm>
        </p:spPr>
        <p:txBody>
          <a:bodyPr anchor="b">
            <a:noAutofit/>
          </a:bodyPr>
          <a:lstStyle/>
          <a:p>
            <a:r>
              <a:rPr lang="en-US" sz="4000" b="1" dirty="0"/>
              <a:t>JACOB LAWRENCE #49 IS PART OF A SERIES OF 60 PAINTINGS</a:t>
            </a:r>
          </a:p>
        </p:txBody>
      </p:sp>
      <p:pic>
        <p:nvPicPr>
          <p:cNvPr id="2050" name="Picture 2" descr="The Migration Series">
            <a:extLst>
              <a:ext uri="{FF2B5EF4-FFF2-40B4-BE49-F238E27FC236}">
                <a16:creationId xmlns:a16="http://schemas.microsoft.com/office/drawing/2014/main" id="{BD4FFC4F-1712-40AF-A7A9-1F0B8157E7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r="15871" b="2"/>
          <a:stretch/>
        </p:blipFill>
        <p:spPr bwMode="auto">
          <a:xfrm>
            <a:off x="5489998" y="400051"/>
            <a:ext cx="6411924" cy="6236756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F73967-93DB-474B-8CA8-73EDB0227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95" y="2802993"/>
            <a:ext cx="4424362" cy="383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60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88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solidFill>
                  <a:srgbClr val="FFFF00"/>
                </a:solidFill>
              </a:rPr>
              <a:t># 145 -Woman I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William De Kooning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Oil on Canvas- 6x4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94" y="1895577"/>
            <a:ext cx="3895556" cy="452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A95892-DB13-4C9D-9C1A-307C2BE67DEF}"/>
              </a:ext>
            </a:extLst>
          </p:cNvPr>
          <p:cNvSpPr txBox="1"/>
          <p:nvPr/>
        </p:nvSpPr>
        <p:spPr>
          <a:xfrm>
            <a:off x="359723" y="296883"/>
            <a:ext cx="3066673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00B0F0"/>
                </a:solidFill>
              </a:rPr>
              <a:t>FORM: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Distorted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Abstract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Slashing &amp; Jagged </a:t>
            </a:r>
          </a:p>
          <a:p>
            <a:r>
              <a:rPr lang="en-US" sz="2400" b="1" dirty="0"/>
              <a:t>      Black Lines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Vertical= Power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Asymmetrical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Part of a Series of 6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Huge= </a:t>
            </a:r>
          </a:p>
          <a:p>
            <a:r>
              <a:rPr lang="en-US" sz="2400" b="1" dirty="0"/>
              <a:t>  Important Idea</a:t>
            </a:r>
          </a:p>
          <a:p>
            <a:endParaRPr lang="en-US" sz="24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b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DD28AE-7AA2-4DD7-A719-C1F821EF7770}"/>
              </a:ext>
            </a:extLst>
          </p:cNvPr>
          <p:cNvSpPr txBox="1"/>
          <p:nvPr/>
        </p:nvSpPr>
        <p:spPr>
          <a:xfrm>
            <a:off x="7444803" y="1941743"/>
            <a:ext cx="487178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00B0F0"/>
                </a:solidFill>
              </a:rPr>
              <a:t>FUNCTION: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Depiction of Female Form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Abstract Expressionism Painting-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aka The New York School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First AMERICAN  ART Movement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endParaRPr lang="en-US" sz="2400" b="1" dirty="0">
              <a:solidFill>
                <a:srgbClr val="00B0F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0755D9-F00F-42FB-B9F6-4ADE81CEC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25" y="4265294"/>
            <a:ext cx="3231371" cy="2592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CD5482-1EDB-4E78-A0C3-2BC79E0B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029" y="4129921"/>
            <a:ext cx="3972247" cy="229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371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REE.pptx" id="{E781C72B-3D65-4B8D-9071-33B66AF0EF30}" vid="{3A5A58F2-9BE1-435C-B12D-88FD9BF70179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4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1342</Words>
  <Application>Microsoft Office PowerPoint</Application>
  <PresentationFormat>Widescreen</PresentationFormat>
  <Paragraphs>276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Arial</vt:lpstr>
      <vt:lpstr>Calibri</vt:lpstr>
      <vt:lpstr>Calibri Light</vt:lpstr>
      <vt:lpstr>Consolas</vt:lpstr>
      <vt:lpstr>Corbel</vt:lpstr>
      <vt:lpstr>Goudy Old Style</vt:lpstr>
      <vt:lpstr>Lucida Grande</vt:lpstr>
      <vt:lpstr>Palatino</vt:lpstr>
      <vt:lpstr>verdana</vt:lpstr>
      <vt:lpstr>verdana</vt:lpstr>
      <vt:lpstr>Wingdings</vt:lpstr>
      <vt:lpstr>Wingdings 2</vt:lpstr>
      <vt:lpstr>Wingdings 3</vt:lpstr>
      <vt:lpstr>SlateVTI</vt:lpstr>
      <vt:lpstr>Office Theme</vt:lpstr>
      <vt:lpstr>4_Metro</vt:lpstr>
      <vt:lpstr>LATE MODERNISM</vt:lpstr>
      <vt:lpstr>APAH EXAM=MAY 15 @ 12 OPEN BOOK &amp; NOTES</vt:lpstr>
      <vt:lpstr>PowerPoint Presentation</vt:lpstr>
      <vt:lpstr>PowerPoint Presentation</vt:lpstr>
      <vt:lpstr>Jacob Lawrence-The Migration of the Negro #49 *Influenced by Matisse &amp; Picasso *Depict Colors &amp; Shapes of Positive &amp; Negative American Black Experience * Illustrates the Great Migration of 6 million  African Americans from the South to the North 1916-70.  </vt:lpstr>
      <vt:lpstr>FUNCTION: Innovative &amp; Experimental Illustrates Historical Narrative</vt:lpstr>
      <vt:lpstr>PowerPoint Presentation</vt:lpstr>
      <vt:lpstr>JACOB LAWRENCE #49 IS PART OF A SERIES OF 60 PAINTINGS</vt:lpstr>
      <vt:lpstr># 145 -Woman I  William De Kooning Oil on Canvas- 6x4</vt:lpstr>
      <vt:lpstr>PowerPoint Presentation</vt:lpstr>
      <vt:lpstr>PowerPoint Presentation</vt:lpstr>
      <vt:lpstr>ART THAT IS PART OF A SERIES Narratives &amp; Propaganda</vt:lpstr>
      <vt:lpstr>ABSTRACT EXPRESSIONISM USES ACTION PAINTING MANIPULATING THE PAINT ON THE CANVAS WHICH IS OFTEN ON THE FLOOR &amp; THROWING OR POURING PAINT ON THE CANVAS</vt:lpstr>
      <vt:lpstr>The Bay-Helen Frankenthaler FORM: Huge &amp; Geometric Reduced to Shape &amp; Color, Flat, Fluid, Discordant Color, Action Painting= Soak &amp; Sink  </vt:lpstr>
      <vt:lpstr>The Bay-Helen Frankenthaler 1963 Acrylic on Canvas-6 foot Tall FUNCTION: Abstract Expressionist= CONCEPTUAL ART </vt:lpstr>
      <vt:lpstr>Landscapes Power &amp; Beauty of Nature</vt:lpstr>
      <vt:lpstr>PowerPoint Presentation</vt:lpstr>
      <vt:lpstr> Theme: Sculpture That Conveys  Cultural and/or Historical Messages</vt:lpstr>
      <vt:lpstr>PowerPoint Presentation</vt:lpstr>
      <vt:lpstr>PowerPoint Presentation</vt:lpstr>
      <vt:lpstr>PowerPoint Presentation</vt:lpstr>
      <vt:lpstr>Real Vs. Illusion/Stereotype  Norma Jean Vs. The Sexualized Image Conceptional Idea=Art is about Illusion</vt:lpstr>
      <vt:lpstr>PowerPoint Presentation</vt:lpstr>
      <vt:lpstr>KUSAMA USES MIRRORS TO CONSTRUCT HER INFINITY ROOMS </vt:lpstr>
      <vt:lpstr>Artwork That Uses Mirrors Perspetive &amp; Identity</vt:lpstr>
      <vt:lpstr>Spiral Jetty- Robert Smithson Black Basalt Rocks on a  Salt Water Lake SITE/EARTH ART</vt:lpstr>
      <vt:lpstr>PowerPoint Presentation</vt:lpstr>
      <vt:lpstr>PowerPoint Presentation</vt:lpstr>
      <vt:lpstr>HOMEWORK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2020-04-28T17:45:05Z</dcterms:created>
  <dcterms:modified xsi:type="dcterms:W3CDTF">2020-04-28T17:46:51Z</dcterms:modified>
</cp:coreProperties>
</file>