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  <p:sldMasterId id="2147483692" r:id="rId5"/>
    <p:sldMasterId id="2147483704" r:id="rId6"/>
  </p:sldMasterIdLst>
  <p:notesMasterIdLst>
    <p:notesMasterId r:id="rId33"/>
  </p:notesMasterIdLst>
  <p:sldIdLst>
    <p:sldId id="257" r:id="rId7"/>
    <p:sldId id="351" r:id="rId8"/>
    <p:sldId id="259" r:id="rId9"/>
    <p:sldId id="260" r:id="rId10"/>
    <p:sldId id="360" r:id="rId11"/>
    <p:sldId id="361" r:id="rId12"/>
    <p:sldId id="263" r:id="rId13"/>
    <p:sldId id="264" r:id="rId14"/>
    <p:sldId id="362" r:id="rId15"/>
    <p:sldId id="265" r:id="rId16"/>
    <p:sldId id="266" r:id="rId17"/>
    <p:sldId id="267" r:id="rId18"/>
    <p:sldId id="363" r:id="rId19"/>
    <p:sldId id="364" r:id="rId20"/>
    <p:sldId id="270" r:id="rId21"/>
    <p:sldId id="271" r:id="rId22"/>
    <p:sldId id="272" r:id="rId23"/>
    <p:sldId id="368" r:id="rId24"/>
    <p:sldId id="273" r:id="rId25"/>
    <p:sldId id="274" r:id="rId26"/>
    <p:sldId id="275" r:id="rId27"/>
    <p:sldId id="365" r:id="rId28"/>
    <p:sldId id="278" r:id="rId29"/>
    <p:sldId id="279" r:id="rId30"/>
    <p:sldId id="366" r:id="rId31"/>
    <p:sldId id="3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8484-7B8D-4F68-92D2-1138D891342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2F97A-F6DA-4AEF-8DC5-E582EAEC7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7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8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9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2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5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7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6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3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61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3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15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8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29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019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17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3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58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6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1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3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0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AfJ-qIbpbPw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0GVGG5WUyw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Indigenous American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North American Art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675619" cy="1295400"/>
          </a:xfrm>
        </p:spPr>
        <p:txBody>
          <a:bodyPr>
            <a:normAutofit fontScale="90000"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Bandolier Bag</a:t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800" b="1" i="1" dirty="0">
                <a:solidFill>
                  <a:srgbClr val="7030A0"/>
                </a:solidFill>
              </a:rPr>
              <a:t>Delaware Tribe-1880s-cloth, Wool, Beads</a:t>
            </a:r>
            <a:br>
              <a:rPr lang="en-US" sz="2800" b="1" i="1" dirty="0">
                <a:solidFill>
                  <a:srgbClr val="7030A0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Beadwork &amp; Leather=Wealth&amp; Status item=Wearable ART</a:t>
            </a:r>
          </a:p>
        </p:txBody>
      </p:sp>
      <p:pic>
        <p:nvPicPr>
          <p:cNvPr id="4098" name="Picture 2" descr="C:\Documents and Settings\177262\Desktop\Marsha's #6  individual Images 250\163 - Bandolier ba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099" y="1688590"/>
            <a:ext cx="2987041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322820" y="1642870"/>
            <a:ext cx="4692968" cy="521513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dirty="0"/>
              <a:t>                 </a:t>
            </a:r>
            <a:r>
              <a:rPr lang="en-US" b="1" u="sng" dirty="0">
                <a:solidFill>
                  <a:schemeClr val="tx1"/>
                </a:solidFill>
              </a:rPr>
              <a:t>CONTEXT</a:t>
            </a:r>
          </a:p>
          <a:p>
            <a:r>
              <a:rPr lang="en-US" sz="2000" b="1" dirty="0"/>
              <a:t>Female Constructed them=Men Wore Them</a:t>
            </a:r>
          </a:p>
          <a:p>
            <a:r>
              <a:rPr lang="en-US" sz="2000" b="1" dirty="0"/>
              <a:t>Heavily Beaded with Slit at top</a:t>
            </a:r>
          </a:p>
          <a:p>
            <a:r>
              <a:rPr lang="en-US" sz="2000" b="1" dirty="0"/>
              <a:t>Constructed with Trade Cloth-Cotton, Wool, Velvet</a:t>
            </a:r>
          </a:p>
          <a:p>
            <a:r>
              <a:rPr lang="en-US" sz="2000" b="1" dirty="0"/>
              <a:t>Worn as a cross-body bag, with a thick strap crossing a person’s chest to allow it to rest on the hip.</a:t>
            </a:r>
          </a:p>
          <a:p>
            <a:r>
              <a:rPr lang="en-US" sz="2000" b="1" dirty="0"/>
              <a:t>Beads from Europe=TRADE</a:t>
            </a:r>
          </a:p>
          <a:p>
            <a:r>
              <a:rPr lang="en-US" sz="2000" b="1" dirty="0"/>
              <a:t>Beadwork only used after European arrived on Continent</a:t>
            </a:r>
          </a:p>
          <a:p>
            <a:r>
              <a:rPr lang="en-US" sz="2000" b="1" dirty="0"/>
              <a:t>European Materials &amp; Native American Techniques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8EB6C-A61A-4EBF-A74F-05A4C404D0A7}"/>
              </a:ext>
            </a:extLst>
          </p:cNvPr>
          <p:cNvSpPr txBox="1"/>
          <p:nvPr/>
        </p:nvSpPr>
        <p:spPr>
          <a:xfrm>
            <a:off x="354577" y="1642870"/>
            <a:ext cx="5062604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FORM</a:t>
            </a:r>
          </a:p>
          <a:p>
            <a:pPr fontAlgn="base"/>
            <a:r>
              <a:rPr lang="en-US" dirty="0"/>
              <a:t>*Red Ribbon Trim</a:t>
            </a:r>
          </a:p>
          <a:p>
            <a:pPr fontAlgn="base"/>
            <a:r>
              <a:rPr lang="en-US" dirty="0"/>
              <a:t>*Geometric Beading</a:t>
            </a:r>
          </a:p>
          <a:p>
            <a:pPr fontAlgn="base"/>
            <a:r>
              <a:rPr lang="en-US" dirty="0"/>
              <a:t>*Beaded on Top but leather </a:t>
            </a:r>
          </a:p>
          <a:p>
            <a:pPr fontAlgn="base"/>
            <a:r>
              <a:rPr lang="en-US" dirty="0"/>
              <a:t>on Underside</a:t>
            </a:r>
          </a:p>
          <a:p>
            <a:pPr fontAlgn="base"/>
            <a:r>
              <a:rPr lang="en-US" dirty="0"/>
              <a:t>*Traditional Tribal Design</a:t>
            </a:r>
          </a:p>
          <a:p>
            <a:pPr fontAlgn="base"/>
            <a:r>
              <a:rPr lang="en-US" dirty="0"/>
              <a:t>*Large= Power &amp; Status</a:t>
            </a:r>
          </a:p>
          <a:p>
            <a:pPr fontAlgn="base"/>
            <a:r>
              <a:rPr lang="en-US" dirty="0"/>
              <a:t>*Asymmetrical &amp; Animated</a:t>
            </a:r>
          </a:p>
          <a:p>
            <a:endParaRPr lang="en-US" sz="2000" b="1" u="sng" dirty="0"/>
          </a:p>
          <a:p>
            <a:r>
              <a:rPr lang="en-US" sz="2000" b="1" u="sng" dirty="0"/>
              <a:t>FUNCTION</a:t>
            </a:r>
          </a:p>
          <a:p>
            <a:r>
              <a:rPr lang="en-US" sz="2000" dirty="0"/>
              <a:t>Cross Body Bag= Ceremonial</a:t>
            </a:r>
          </a:p>
          <a:p>
            <a:endParaRPr lang="en-US" sz="2000" b="1" u="sng" dirty="0"/>
          </a:p>
          <a:p>
            <a:r>
              <a:rPr lang="en-US" sz="2000" b="1" u="sng" dirty="0"/>
              <a:t>CONTENT</a:t>
            </a:r>
          </a:p>
          <a:p>
            <a:r>
              <a:rPr lang="en-US" sz="2000" dirty="0"/>
              <a:t>*Woven Beading On a Loom</a:t>
            </a:r>
          </a:p>
          <a:p>
            <a:r>
              <a:rPr lang="en-US" sz="2000" dirty="0"/>
              <a:t>*Contrasting Color= Sky &amp; </a:t>
            </a:r>
          </a:p>
          <a:p>
            <a:r>
              <a:rPr lang="en-US" sz="2000" dirty="0"/>
              <a:t>Underworld</a:t>
            </a:r>
          </a:p>
          <a:p>
            <a:r>
              <a:rPr lang="en-US" sz="2000" dirty="0"/>
              <a:t>*Rainbow of colors= refection of nature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80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Represents Resilience of a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3200400"/>
            <a:ext cx="647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Express group identities and social status.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With forced removals and threats to traditional ways of life, objects like the Bandolier Bag demonstrate the resilience and continued creativity of groups like the Lenape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Still Worn Today in Traditional Rituals &amp; Ceremonies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0"/>
            <a:ext cx="1219200" cy="313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1"/>
            <a:ext cx="5334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3267076"/>
            <a:ext cx="12858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2B166-35F0-43C8-845A-AA2127C2E3D1}"/>
              </a:ext>
            </a:extLst>
          </p:cNvPr>
          <p:cNvSpPr txBox="1"/>
          <p:nvPr/>
        </p:nvSpPr>
        <p:spPr>
          <a:xfrm rot="20030279">
            <a:off x="204464" y="404419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240596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685800"/>
            <a:ext cx="5543550" cy="54864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685800"/>
            <a:ext cx="52101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A160B-D2C9-4D9F-9322-DDC88F25AFF1}"/>
              </a:ext>
            </a:extLst>
          </p:cNvPr>
          <p:cNvSpPr txBox="1"/>
          <p:nvPr/>
        </p:nvSpPr>
        <p:spPr>
          <a:xfrm>
            <a:off x="985466" y="6219468"/>
            <a:ext cx="10221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SYNCRETISM= European Fabrics &amp; Beads </a:t>
            </a:r>
            <a:r>
              <a:rPr lang="en-US" b="1" dirty="0">
                <a:solidFill>
                  <a:srgbClr val="FF0000"/>
                </a:solidFill>
              </a:rPr>
              <a:t>( Made by Colonialist to Trade w. Native Peoples)</a:t>
            </a:r>
          </a:p>
          <a:p>
            <a:r>
              <a:rPr lang="en-US" b="1" dirty="0"/>
              <a:t>                         1st people/ Indigenous Art Technique= Weaving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E1134-DD28-4993-A681-19026EEF230A}"/>
              </a:ext>
            </a:extLst>
          </p:cNvPr>
          <p:cNvSpPr txBox="1"/>
          <p:nvPr/>
        </p:nvSpPr>
        <p:spPr>
          <a:xfrm>
            <a:off x="3022100" y="53757"/>
            <a:ext cx="738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ART MAKING &amp;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88119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8DF1-EAFB-4A71-8AC3-610F2677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Wearable art illustrating status &amp; Wealth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3EECC-D6A3-4DE1-81D7-D4DE898B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46" y="1722119"/>
            <a:ext cx="4335299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5D7F6-0397-4616-A2C1-06684424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40" y="1722119"/>
            <a:ext cx="5242560" cy="1928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47DE5-41B8-4010-94DA-A65D2B84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925253"/>
            <a:ext cx="3032760" cy="2769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9BF44-3F60-43A4-8755-A2B3F026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83" y="3925253"/>
            <a:ext cx="1953578" cy="2658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AF6FA-EFCF-4C2C-9686-F2FD7FA7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05" y="3846195"/>
            <a:ext cx="2140265" cy="2658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A25F6-72F8-4A5E-9EBF-9B4D04DF8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920" y="3925252"/>
            <a:ext cx="3302317" cy="26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5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66230-8086-41CD-8102-347311667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u="sng" dirty="0">
                <a:solidFill>
                  <a:schemeClr val="tx1"/>
                </a:solidFill>
                <a:latin typeface="Lato"/>
              </a:rPr>
              <a:t>TRANSFORMATION MASK/</a:t>
            </a:r>
            <a:r>
              <a:rPr lang="en-US" sz="2700" b="1" u="sng" dirty="0">
                <a:solidFill>
                  <a:schemeClr val="tx1"/>
                </a:solidFill>
              </a:rPr>
              <a:t>Kwakiutl</a:t>
            </a:r>
            <a:br>
              <a:rPr lang="en-US" sz="1800" dirty="0">
                <a:solidFill>
                  <a:srgbClr val="999999"/>
                </a:solidFill>
                <a:latin typeface="Lato"/>
              </a:rPr>
            </a:br>
            <a:r>
              <a:rPr lang="en-US" sz="2000" dirty="0">
                <a:solidFill>
                  <a:schemeClr val="tx1"/>
                </a:solidFill>
                <a:latin typeface="Lato"/>
              </a:rPr>
              <a:t>late 19th c., from Alert Bay, Vancouver Island, British Columbia, Canada, cedar wood, feathers, sinew, cord, bird skin, hide, plant fibers, cotton, iron, pigments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1E027-B5D5-4134-911D-E1D1F025E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0504" y="1621010"/>
            <a:ext cx="5384800" cy="373875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FORM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ZOOMOFIC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ANIMATED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PAINTED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LARGE=POWER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FEATHERS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SYMETRICAL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EXAGERATED FEATURES</a:t>
            </a:r>
          </a:p>
          <a:p>
            <a:pPr marL="11430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(EYES, BEAKS, MOUTHS,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FCCCC-3BE0-4E4E-8D3F-066C6F119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6229" y="1559623"/>
            <a:ext cx="5384800" cy="373875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CONTENT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Opens to reveal ancestral face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Animal represents spirt animal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Illustrates Living &amp; Spiritual World=Duality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Activated by a Dance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Enhanced by Firelight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Reflects the mysteries of the afterlife &amp; connections to afterlife &amp; Ancestors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en-US" b="1" u="sng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en-US" b="1" u="sng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A9F113-07F8-46BC-8473-D943E232CDE8}"/>
              </a:ext>
            </a:extLst>
          </p:cNvPr>
          <p:cNvSpPr/>
          <p:nvPr/>
        </p:nvSpPr>
        <p:spPr>
          <a:xfrm>
            <a:off x="1833093" y="5701449"/>
            <a:ext cx="82397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/>
              <a:t>FUNCTION: Ritual, Spirituality &amp; Cultural Identity</a:t>
            </a:r>
          </a:p>
          <a:p>
            <a:pPr algn="ctr"/>
            <a:r>
              <a:rPr lang="en-US" sz="2800" b="1" u="sng" dirty="0"/>
              <a:t>Conveys High Status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C8F53A-ED81-4672-9D83-69888FED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125" y="1666267"/>
            <a:ext cx="3005291" cy="1457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E8983-237D-4D6C-8149-25317237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09" y="3294435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41" y="408627"/>
            <a:ext cx="3694747" cy="1648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332673"/>
            <a:ext cx="10972800" cy="491013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200" b="1" u="sng" dirty="0">
                <a:solidFill>
                  <a:schemeClr val="tx1"/>
                </a:solidFill>
              </a:rPr>
              <a:t>CONTEXT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Worn by Native People of Pacific Northwest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Worn Over Face during Ritual Performance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Mask Opens &amp; Closes during Dance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Face within Face=Bird reveals Human Face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</a:rPr>
              <a:t>Spirit Animal &amp; Ancestor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At transformation = dancer turns back to </a:t>
            </a:r>
          </a:p>
          <a:p>
            <a:pPr marL="114300" indent="0" algn="ctr">
              <a:buNone/>
            </a:pPr>
            <a:r>
              <a:rPr lang="en-US" sz="2800" b="1" dirty="0">
                <a:solidFill>
                  <a:srgbClr val="7030A0"/>
                </a:solidFill>
              </a:rPr>
              <a:t>audience and reveals inner face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It was associated with </a:t>
            </a:r>
            <a:r>
              <a:rPr lang="en-US" sz="2800" b="1" dirty="0">
                <a:solidFill>
                  <a:srgbClr val="FF0000"/>
                </a:solidFill>
              </a:rPr>
              <a:t>initiation rites that took place during the winter. During these ceremonies, both religious and theatrical, the spirit of the ancestors was supposed to enter into men</a:t>
            </a:r>
            <a:r>
              <a:rPr lang="en-US" sz="2800" b="1" dirty="0">
                <a:solidFill>
                  <a:srgbClr val="7030A0"/>
                </a:solidFill>
              </a:rPr>
              <a:t>."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280036"/>
            <a:ext cx="3333750" cy="2066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8372"/>
            <a:ext cx="3819525" cy="16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1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1" y="198268"/>
            <a:ext cx="1105565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3452" y="5638800"/>
            <a:ext cx="7006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masks conveyed social position (only those with a certain status could wear them) and also helped to portray a family’s genealogy by displaying (family) crest symbols.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5313" y="693747"/>
            <a:ext cx="529343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FF00"/>
                </a:solidFill>
              </a:rPr>
              <a:t>CONTEXT: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Potlatches/Tribal Parties=host displays status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1885-1950 Banned by Christian for Immortality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Masks Confiscated-First Nations tried to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Regain Possession</a:t>
            </a:r>
          </a:p>
        </p:txBody>
      </p:sp>
    </p:spTree>
    <p:extLst>
      <p:ext uri="{BB962C8B-B14F-4D97-AF65-F5344CB8AC3E}">
        <p14:creationId xmlns:p14="http://schemas.microsoft.com/office/powerpoint/2010/main" val="290209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8" y="408373"/>
            <a:ext cx="10972799" cy="887028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*Potlatches (means to give) are still practiced today among Northwest Coast peoples.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*Celebrates name giving, new leadership, death and marriage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891539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2711-C978-44BB-937A-045208FB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MASKS ACTIVATED BY DANCE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TO HONOR &amp; CELEBRATE tRIBE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091FAD-0C0A-47A2-B4D6-C55969C95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3125" y="1881981"/>
            <a:ext cx="3089275" cy="317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45215-6135-4D8A-B1F5-490AA1587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1881981"/>
            <a:ext cx="2581275" cy="431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F0F75-474A-43A4-931C-CCF1F179B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3" y="1800225"/>
            <a:ext cx="2946554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D48D2-939F-4B0F-9BBE-8504429EC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23" y="1800224"/>
            <a:ext cx="1968501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28" y="627753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/>
              <a:t>Painted Elk Hide-1890-1900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Cadzi</a:t>
            </a:r>
            <a:r>
              <a:rPr lang="en-US" dirty="0"/>
              <a:t> Cody</a:t>
            </a:r>
            <a:br>
              <a:rPr lang="en-US" dirty="0"/>
            </a:br>
            <a:r>
              <a:rPr lang="en-US" sz="1800" dirty="0">
                <a:hlinkClick r:id="rId2"/>
              </a:rPr>
              <a:t>https://www.youtube.com/watch?v=AfJ-qIbpbPw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7170" name="Picture 2" descr="C:\Documents and Settings\177262\Desktop\Marsha's #6  individual Images 250\165 - Hide painting of Sun Dance, image 2, one from lis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2670"/>
            <a:ext cx="5029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177262\Desktop\Marsha's #6  individual Images 250\165 - Cotsiogo, painter of Hide Paint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41" y="1362670"/>
            <a:ext cx="3657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706070"/>
            <a:ext cx="4094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Painting on Animal Hides &amp; </a:t>
            </a:r>
          </a:p>
          <a:p>
            <a:r>
              <a:rPr lang="en-US" dirty="0"/>
              <a:t>Petroglyphs(rocks) </a:t>
            </a:r>
          </a:p>
          <a:p>
            <a:r>
              <a:rPr lang="en-US" dirty="0"/>
              <a:t>Long standing Tradition</a:t>
            </a:r>
          </a:p>
        </p:txBody>
      </p:sp>
    </p:spTree>
    <p:extLst>
      <p:ext uri="{BB962C8B-B14F-4D97-AF65-F5344CB8AC3E}">
        <p14:creationId xmlns:p14="http://schemas.microsoft.com/office/powerpoint/2010/main" val="271645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FE7E-3ED0-4709-BDCA-1237C2EF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REMEMBER THE TWO TYPES OF QUESTIONS</a:t>
            </a:r>
            <a:br>
              <a:rPr lang="en-US" sz="4400" b="1" dirty="0"/>
            </a:br>
            <a:r>
              <a:rPr lang="en-US" sz="4400" b="1" dirty="0"/>
              <a:t>ON THE 2020 EXAM</a:t>
            </a:r>
            <a:br>
              <a:rPr lang="en-US" b="1" dirty="0"/>
            </a:br>
            <a:r>
              <a:rPr lang="en-US" sz="4000" b="1" dirty="0">
                <a:solidFill>
                  <a:srgbClr val="7030A0"/>
                </a:solidFill>
              </a:rPr>
              <a:t>KEEP THIS IN MIND AS YOU LEARN NEW ART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AFCE-4054-4497-9AA3-0C385288E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178" y="1845735"/>
            <a:ext cx="5798821" cy="446934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25-Minute Long Essay 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Comparison of Theme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Ritual, Power &amp; Authority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Gender, Depiction of Human Form, Sacred Space &amp; Object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Landscape , Man’s Relationship with Nature 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9148A-DFD3-4524-91AB-B9F8236FB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676902" cy="402336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15 Minute Short Essay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Continuity &amp; Change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How art reflects &amp; deviates from Tradition?</a:t>
            </a:r>
          </a:p>
        </p:txBody>
      </p:sp>
    </p:spTree>
    <p:extLst>
      <p:ext uri="{BB962C8B-B14F-4D97-AF65-F5344CB8AC3E}">
        <p14:creationId xmlns:p14="http://schemas.microsoft.com/office/powerpoint/2010/main" val="173406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161867" cy="1039427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FUNCTION: </a:t>
            </a:r>
            <a:br>
              <a:rPr lang="en-US" u="sng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Worn as a robe over the shoulder 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= Wearable Art &amp;Cultural Identity  </a:t>
            </a:r>
          </a:p>
        </p:txBody>
      </p:sp>
      <p:pic>
        <p:nvPicPr>
          <p:cNvPr id="8194" name="Picture 2" descr="C:\Documents and Settings\177262\Desktop\Marsha's #6  individual Images 250\165 - Hide painting of Sun Dan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969145"/>
            <a:ext cx="37682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5726" y="1506379"/>
            <a:ext cx="56662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3200" b="1" u="sng" dirty="0"/>
              <a:t>CONTEXT: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800" dirty="0"/>
              <a:t>Celebrated Warrior’s deeds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800" dirty="0"/>
              <a:t>Biographical details:</a:t>
            </a:r>
          </a:p>
          <a:p>
            <a:r>
              <a:rPr lang="en-US" sz="2800" dirty="0"/>
              <a:t>  Heroism, Accomplishment</a:t>
            </a:r>
          </a:p>
          <a:p>
            <a:r>
              <a:rPr lang="en-US" sz="2800" dirty="0"/>
              <a:t>                  Battles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Traditionally Narrates Event in    </a:t>
            </a:r>
          </a:p>
          <a:p>
            <a:r>
              <a:rPr lang="en-US" sz="2800" dirty="0"/>
              <a:t>              Warrior’s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Created for Commerce</a:t>
            </a:r>
          </a:p>
          <a:p>
            <a:r>
              <a:rPr lang="en-US" sz="2800" dirty="0"/>
              <a:t>          =Sell To Tourist</a:t>
            </a:r>
          </a:p>
          <a:p>
            <a:r>
              <a:rPr lang="en-US" sz="2800" dirty="0"/>
              <a:t>    Help support Family w/</a:t>
            </a:r>
          </a:p>
          <a:p>
            <a:r>
              <a:rPr lang="en-US" sz="2800" dirty="0"/>
              <a:t>               the income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893F8-977A-44E0-AB66-833C59E29529}"/>
              </a:ext>
            </a:extLst>
          </p:cNvPr>
          <p:cNvSpPr txBox="1"/>
          <p:nvPr/>
        </p:nvSpPr>
        <p:spPr>
          <a:xfrm>
            <a:off x="568171" y="1754833"/>
            <a:ext cx="209073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FORM</a:t>
            </a:r>
            <a:r>
              <a:rPr lang="en-US" sz="2800" u="sng" dirty="0"/>
              <a:t>:</a:t>
            </a:r>
          </a:p>
          <a:p>
            <a:r>
              <a:rPr lang="en-US" sz="2400" dirty="0"/>
              <a:t>*Large-81x78</a:t>
            </a:r>
          </a:p>
          <a:p>
            <a:r>
              <a:rPr lang="en-US" sz="2400" dirty="0"/>
              <a:t>*Bleached</a:t>
            </a:r>
          </a:p>
          <a:p>
            <a:r>
              <a:rPr lang="en-US" sz="2400" dirty="0"/>
              <a:t>Animal Hide</a:t>
            </a:r>
          </a:p>
          <a:p>
            <a:r>
              <a:rPr lang="en-US" sz="2400" dirty="0"/>
              <a:t>*Natural </a:t>
            </a:r>
          </a:p>
          <a:p>
            <a:r>
              <a:rPr lang="en-US" sz="2400" dirty="0"/>
              <a:t> Pigments</a:t>
            </a:r>
          </a:p>
          <a:p>
            <a:r>
              <a:rPr lang="en-US" sz="2400" dirty="0"/>
              <a:t>*Imagery of</a:t>
            </a:r>
          </a:p>
          <a:p>
            <a:r>
              <a:rPr lang="en-US" sz="2400" dirty="0"/>
              <a:t>Traditional</a:t>
            </a:r>
          </a:p>
          <a:p>
            <a:r>
              <a:rPr lang="en-US" sz="2400" dirty="0"/>
              <a:t>Shoshone Life=Dance,</a:t>
            </a:r>
          </a:p>
          <a:p>
            <a:r>
              <a:rPr lang="en-US" sz="2400" dirty="0"/>
              <a:t>Hunting, Nature</a:t>
            </a:r>
          </a:p>
          <a:p>
            <a:endParaRPr lang="en-US" sz="2400" dirty="0"/>
          </a:p>
          <a:p>
            <a:endParaRPr lang="en-US" sz="2400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658809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53" y="874932"/>
            <a:ext cx="6905533" cy="5315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663" y="228601"/>
            <a:ext cx="888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Nostalgic Depiction of Plains Indian Culture</a:t>
            </a:r>
          </a:p>
          <a:p>
            <a:r>
              <a:rPr lang="en-US" dirty="0"/>
              <a:t>=Bison Hunt w/ Bow &amp; Arrows=narrates the life of hunters in Shoshone Tribe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138" y="948690"/>
            <a:ext cx="25765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*Bison </a:t>
            </a:r>
          </a:p>
          <a:p>
            <a:r>
              <a:rPr lang="en-US" dirty="0"/>
              <a:t>Gift from</a:t>
            </a:r>
          </a:p>
          <a:p>
            <a:r>
              <a:rPr lang="en-US" dirty="0"/>
              <a:t>Creator=Cultural Identity of Tribe</a:t>
            </a:r>
          </a:p>
          <a:p>
            <a:endParaRPr lang="en-US" dirty="0"/>
          </a:p>
          <a:p>
            <a:r>
              <a:rPr lang="en-US" dirty="0"/>
              <a:t>*Sun</a:t>
            </a:r>
          </a:p>
          <a:p>
            <a:r>
              <a:rPr lang="en-US" dirty="0"/>
              <a:t>Dance </a:t>
            </a:r>
          </a:p>
          <a:p>
            <a:r>
              <a:rPr lang="en-US" dirty="0"/>
              <a:t>Around </a:t>
            </a:r>
          </a:p>
          <a:p>
            <a:r>
              <a:rPr lang="en-US" dirty="0"/>
              <a:t>Bison</a:t>
            </a:r>
          </a:p>
          <a:p>
            <a:r>
              <a:rPr lang="en-US" dirty="0"/>
              <a:t>Head=</a:t>
            </a:r>
          </a:p>
          <a:p>
            <a:r>
              <a:rPr lang="en-US" dirty="0"/>
              <a:t>Outlawed</a:t>
            </a:r>
          </a:p>
          <a:p>
            <a:r>
              <a:rPr lang="en-US" dirty="0"/>
              <a:t>By US</a:t>
            </a:r>
          </a:p>
          <a:p>
            <a:r>
              <a:rPr lang="en-US" dirty="0"/>
              <a:t>Threat to</a:t>
            </a:r>
          </a:p>
          <a:p>
            <a:r>
              <a:rPr lang="en-US" dirty="0"/>
              <a:t>Order</a:t>
            </a:r>
          </a:p>
          <a:p>
            <a:endParaRPr lang="en-US" dirty="0"/>
          </a:p>
          <a:p>
            <a:r>
              <a:rPr lang="en-US" dirty="0"/>
              <a:t>*Stenciled &amp; </a:t>
            </a:r>
          </a:p>
          <a:p>
            <a:r>
              <a:rPr lang="en-US" dirty="0"/>
              <a:t>Hand painted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 Motifs=</a:t>
            </a:r>
          </a:p>
          <a:p>
            <a:r>
              <a:rPr lang="en-US" dirty="0"/>
              <a:t>Horses, Teepees, Bison, Hunting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01134" y="1298074"/>
            <a:ext cx="1387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Function</a:t>
            </a:r>
            <a:r>
              <a:rPr lang="en-US" u="sng" dirty="0"/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66489" y="2104347"/>
            <a:ext cx="1122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*Form </a:t>
            </a:r>
          </a:p>
          <a:p>
            <a:r>
              <a:rPr lang="en-US" dirty="0"/>
              <a:t>   of </a:t>
            </a:r>
          </a:p>
          <a:p>
            <a:r>
              <a:rPr lang="en-US" dirty="0"/>
              <a:t>Record</a:t>
            </a:r>
          </a:p>
          <a:p>
            <a:r>
              <a:rPr lang="en-US" dirty="0"/>
              <a:t>Keeping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0189" y="3718274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*Affirm </a:t>
            </a:r>
          </a:p>
          <a:p>
            <a:r>
              <a:rPr lang="en-US" dirty="0"/>
              <a:t>TRIBAL </a:t>
            </a:r>
          </a:p>
          <a:p>
            <a:r>
              <a:rPr lang="en-US" dirty="0"/>
              <a:t>Identity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4256" y="4782739"/>
            <a:ext cx="2092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*Painted on </a:t>
            </a:r>
          </a:p>
          <a:p>
            <a:pPr algn="ctr"/>
            <a:r>
              <a:rPr lang="en-US" dirty="0"/>
              <a:t>Reservation</a:t>
            </a:r>
          </a:p>
          <a:p>
            <a:pPr algn="ctr"/>
            <a:r>
              <a:rPr lang="en-US" dirty="0"/>
              <a:t>= For </a:t>
            </a:r>
          </a:p>
          <a:p>
            <a:pPr algn="ctr"/>
            <a:r>
              <a:rPr lang="en-US" dirty="0"/>
              <a:t>Commerce Profit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9C1DF8-D625-4EF5-9A2A-E07575C2F843}"/>
              </a:ext>
            </a:extLst>
          </p:cNvPr>
          <p:cNvSpPr/>
          <p:nvPr/>
        </p:nvSpPr>
        <p:spPr>
          <a:xfrm>
            <a:off x="3048000" y="61168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Warriors returning to camp with feathered war bonnets(detail),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2880344-C251-47E6-B7A0-3D9C05358750}"/>
              </a:ext>
            </a:extLst>
          </p:cNvPr>
          <p:cNvSpPr/>
          <p:nvPr/>
        </p:nvSpPr>
        <p:spPr>
          <a:xfrm>
            <a:off x="6025506" y="4326035"/>
            <a:ext cx="484632" cy="179077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3D3B4B-7D92-48EC-B91F-D3C73E8F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35732" y="771047"/>
            <a:ext cx="548688" cy="38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17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8DF1-EAFB-4A71-8AC3-610F2677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276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Theme: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Wearable art illustrating Status &amp; Wealth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3EECC-D6A3-4DE1-81D7-D4DE898B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82590"/>
            <a:ext cx="4924425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5D7F6-0397-4616-A2C1-06684424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2125"/>
            <a:ext cx="5242560" cy="176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47DE5-41B8-4010-94DA-A65D2B84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925253"/>
            <a:ext cx="3032760" cy="2769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9BF44-3F60-43A4-8755-A2B3F026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83" y="3925253"/>
            <a:ext cx="1953578" cy="2658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AF6FA-EFCF-4C2C-9686-F2FD7FA7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05" y="3846195"/>
            <a:ext cx="2140265" cy="2658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A25F6-72F8-4A5E-9EBF-9B4D04DF8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920" y="3925252"/>
            <a:ext cx="3302317" cy="26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Black on Black Ceramic Vessel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1939-Blackware ceramics-new Mexico-PUEBLO TRIBE</a:t>
            </a:r>
          </a:p>
        </p:txBody>
      </p:sp>
      <p:pic>
        <p:nvPicPr>
          <p:cNvPr id="9218" name="Picture 2" descr="C:\Documents and Settings\177262\Desktop\Marsha's #6  individual Images 250\166 - Black-on-black ceramic vessel 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1065" y="1447800"/>
            <a:ext cx="3724275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038557" y="1447800"/>
            <a:ext cx="5886450" cy="440740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000" b="1" dirty="0"/>
              <a:t>                </a:t>
            </a:r>
            <a:r>
              <a:rPr lang="en-US" sz="3200" b="1" u="sng" dirty="0">
                <a:solidFill>
                  <a:schemeClr val="tx1"/>
                </a:solidFill>
              </a:rPr>
              <a:t>CONTEXT: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Maria Martinez made the pots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Julian Martinez painted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 With ancient mythic figures &amp; designs</a:t>
            </a:r>
          </a:p>
          <a:p>
            <a:pPr marL="114300" indent="0">
              <a:buNone/>
            </a:pPr>
            <a:r>
              <a:rPr lang="en-US" sz="2000" b="1" dirty="0"/>
              <a:t>        =Tribal Motifs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Contrast: Shiny &amp; Matte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1000 year old traditional Shape &amp; Art Making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Sparked a Revival of Pueblo </a:t>
            </a:r>
          </a:p>
          <a:p>
            <a:pPr marL="114300" indent="0">
              <a:buNone/>
            </a:pPr>
            <a:r>
              <a:rPr lang="en-US" sz="2000" b="1" dirty="0"/>
              <a:t>    Techniques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OLLA=ROUNDED POT=TRIBAL USAGE</a:t>
            </a:r>
          </a:p>
          <a:p>
            <a:pPr marL="114300" indent="0">
              <a:buNone/>
            </a:pPr>
            <a:r>
              <a:rPr lang="en-US" sz="2000" b="1" dirty="0"/>
              <a:t> CONTAINER FOR FOOD  &amp; WATER,</a:t>
            </a:r>
          </a:p>
          <a:p>
            <a:pPr marL="114300" indent="0">
              <a:buNone/>
            </a:pPr>
            <a:endParaRPr lang="en-US" sz="2000" b="1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77F33-CB71-4919-9600-86B618771364}"/>
              </a:ext>
            </a:extLst>
          </p:cNvPr>
          <p:cNvSpPr txBox="1"/>
          <p:nvPr/>
        </p:nvSpPr>
        <p:spPr>
          <a:xfrm>
            <a:off x="250336" y="1447800"/>
            <a:ext cx="367600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FORM: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SYMETRICAL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BLACK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MATTE &amp; SHINY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THICK POT WALLS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SMOOTH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TRADITIONAL </a:t>
            </a:r>
          </a:p>
          <a:p>
            <a:r>
              <a:rPr lang="en-US" sz="2400" dirty="0"/>
              <a:t>    SHAPE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CERAMIC MIXED W/</a:t>
            </a:r>
          </a:p>
          <a:p>
            <a:r>
              <a:rPr lang="en-US" sz="2400" dirty="0"/>
              <a:t>VOLCANIC ASH=BLACK</a:t>
            </a:r>
          </a:p>
          <a:p>
            <a:r>
              <a:rPr lang="en-US" sz="2400" dirty="0"/>
              <a:t>COLOR</a:t>
            </a:r>
            <a:endParaRPr lang="en-US" sz="2400" b="1" u="sng" dirty="0"/>
          </a:p>
          <a:p>
            <a:endParaRPr lang="en-US" sz="2400" b="1" u="sng" dirty="0"/>
          </a:p>
          <a:p>
            <a:endParaRPr lang="en-US" sz="2400" b="1" u="sng" dirty="0"/>
          </a:p>
          <a:p>
            <a:endParaRPr lang="en-US" sz="24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610FC-C1E1-4735-8B3B-EF53A480B460}"/>
              </a:ext>
            </a:extLst>
          </p:cNvPr>
          <p:cNvSpPr txBox="1"/>
          <p:nvPr/>
        </p:nvSpPr>
        <p:spPr>
          <a:xfrm>
            <a:off x="2088339" y="5592507"/>
            <a:ext cx="6386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7030A0"/>
                </a:solidFill>
              </a:rPr>
              <a:t>FUNCTION:</a:t>
            </a:r>
            <a:r>
              <a:rPr lang="en-US" sz="2400" b="1" dirty="0">
                <a:solidFill>
                  <a:srgbClr val="7030A0"/>
                </a:solidFill>
              </a:rPr>
              <a:t>OLLA=ROUNDED POT=TRIBAL     USAGE CONTAINER FOR STORAGE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MADE TO BE SOLD FOR PROFIT= FINE ART</a:t>
            </a:r>
          </a:p>
          <a:p>
            <a:endParaRPr lang="en-US" sz="2400" b="1" u="sng" dirty="0"/>
          </a:p>
          <a:p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4553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81000"/>
            <a:ext cx="838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25601-CDFA-4058-9835-211D1AADA122}"/>
              </a:ext>
            </a:extLst>
          </p:cNvPr>
          <p:cNvSpPr txBox="1"/>
          <p:nvPr/>
        </p:nvSpPr>
        <p:spPr>
          <a:xfrm>
            <a:off x="8715375" y="381000"/>
            <a:ext cx="318611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CONTENT: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TRADITIONAL MOTIFS=</a:t>
            </a:r>
          </a:p>
          <a:p>
            <a:r>
              <a:rPr lang="en-US" sz="2400" dirty="0"/>
              <a:t>Rain clouds, Birds, Feathers, Rows of</a:t>
            </a:r>
          </a:p>
          <a:p>
            <a:r>
              <a:rPr lang="en-US" sz="2400" dirty="0"/>
              <a:t>Corn, Flow of Rivers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Abstract Designs</a:t>
            </a:r>
          </a:p>
          <a:p>
            <a:endParaRPr lang="en-US" sz="2400" b="1" u="sng" dirty="0"/>
          </a:p>
          <a:p>
            <a:r>
              <a:rPr lang="en-US" sz="2400" b="1" u="sng" dirty="0"/>
              <a:t>CONTEXT: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TRIBAL ART NOT SIGNED=</a:t>
            </a:r>
          </a:p>
          <a:p>
            <a:r>
              <a:rPr lang="en-US" sz="2400" dirty="0"/>
              <a:t>BELONGS TO TRIBE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SIGNED BECAUSE BUYERS DEMANDED 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74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8DF1-EAFB-4A71-8AC3-610F2677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717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Theme: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Pottery  illustrating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Cultural Identity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1FC4A-1EFD-4759-8F4F-0DF298DC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6" y="1957385"/>
            <a:ext cx="5205413" cy="4243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97062-FF7D-4BA5-81A4-8BA1B4EB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1957385"/>
            <a:ext cx="4300538" cy="42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9278-3B42-4D9F-9B73-F2B5F34D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Exam question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15 Minute Short Response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CONTINUIY &amp;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91181-3313-404C-9B1A-402AD95A3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818342" cy="440740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1" u="sng" dirty="0"/>
              <a:t>CONTINUES TRADITION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TRADITIONAL ART MAKING TECHNIQUE=COILS &amp; KILN BAKED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TRADITIONAL MOTIFS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TRADITIONAL </a:t>
            </a:r>
            <a:r>
              <a:rPr lang="en-US" i="1" dirty="0"/>
              <a:t>OLLA</a:t>
            </a:r>
            <a:r>
              <a:rPr lang="en-US" dirty="0"/>
              <a:t> SHAPE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FEB59-794E-4FAD-9FEF-E1D14AD2A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709642"/>
            <a:ext cx="5384800" cy="501034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1" u="sng" dirty="0"/>
              <a:t>CHANGE IN TRADITION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/>
              <a:t>USAGE-NOT FOR TRIBAL DAILY USE BUT FOR FINE ART DÉCOR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/>
              <a:t>NORMALLY BRIGHTLY COLORED= BLACK ON BLACK =ART DECO STYLE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/>
              <a:t>HAS SIGNATURE=</a:t>
            </a:r>
          </a:p>
          <a:p>
            <a:pPr marL="114300" indent="0" algn="ctr">
              <a:buNone/>
            </a:pPr>
            <a:r>
              <a:rPr lang="en-US" dirty="0"/>
              <a:t>TRIBAL ART OWNED BY EVERYONE </a:t>
            </a:r>
          </a:p>
          <a:p>
            <a:pPr marL="114300" indent="0" algn="ctr">
              <a:buNone/>
            </a:pPr>
            <a:r>
              <a:rPr lang="en-US" dirty="0"/>
              <a:t>SO NO SIGNATURE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7ABA8-482A-4971-97D4-E9D211F78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1" y="3922775"/>
            <a:ext cx="2817967" cy="220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FD3FE-83AF-4EE4-B5A8-D66FFC0F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0" y="4214813"/>
            <a:ext cx="2466975" cy="2346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611D2-099F-415A-84CE-42C3CDFC5FDE}"/>
              </a:ext>
            </a:extLst>
          </p:cNvPr>
          <p:cNvSpPr txBox="1"/>
          <p:nvPr/>
        </p:nvSpPr>
        <p:spPr>
          <a:xfrm>
            <a:off x="3386138" y="50956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20789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63" y="1058968"/>
            <a:ext cx="8260672" cy="103942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>
                <a:solidFill>
                  <a:schemeClr val="tx1"/>
                </a:solidFill>
              </a:rPr>
              <a:t>List the Characteristics of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Mesa Verde Cliff Dwellings</a:t>
            </a:r>
            <a:br>
              <a:rPr lang="en-US" dirty="0"/>
            </a:br>
            <a:r>
              <a:rPr lang="en-US" sz="2700" dirty="0"/>
              <a:t>https://www.youtube.com/watch?v=hm9bvlmlVCw</a:t>
            </a:r>
            <a:br>
              <a:rPr lang="en-US" sz="1800" dirty="0"/>
            </a:br>
            <a:br>
              <a:rPr lang="en-US" u="sng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128" y="1877628"/>
            <a:ext cx="7981950" cy="4514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6E9BB2-37BF-4FB0-9274-CDC33A09B380}"/>
              </a:ext>
            </a:extLst>
          </p:cNvPr>
          <p:cNvSpPr txBox="1"/>
          <p:nvPr/>
        </p:nvSpPr>
        <p:spPr>
          <a:xfrm rot="20783849">
            <a:off x="551988" y="1748790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1AE3F-33A9-4269-8C8E-EFA217B124BE}"/>
              </a:ext>
            </a:extLst>
          </p:cNvPr>
          <p:cNvSpPr txBox="1"/>
          <p:nvPr/>
        </p:nvSpPr>
        <p:spPr>
          <a:xfrm rot="812145">
            <a:off x="9992576" y="1922524"/>
            <a:ext cx="1771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CONTENT:</a:t>
            </a:r>
          </a:p>
        </p:txBody>
      </p:sp>
    </p:spTree>
    <p:extLst>
      <p:ext uri="{BB962C8B-B14F-4D97-AF65-F5344CB8AC3E}">
        <p14:creationId xmlns:p14="http://schemas.microsoft.com/office/powerpoint/2010/main" val="165180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7030A0"/>
                </a:solidFill>
              </a:rPr>
              <a:t>Mesa Verde Cliff Dwelling=</a:t>
            </a:r>
            <a:r>
              <a:rPr lang="en-US" sz="2800" b="1" i="1" dirty="0" err="1">
                <a:solidFill>
                  <a:srgbClr val="7030A0"/>
                </a:solidFill>
              </a:rPr>
              <a:t>CITySCAPE</a:t>
            </a:r>
            <a:br>
              <a:rPr lang="en-US" sz="2800" dirty="0"/>
            </a:br>
            <a:r>
              <a:rPr lang="en-US" sz="2800" dirty="0"/>
              <a:t>Built by the Anasazi Peoples</a:t>
            </a:r>
            <a:br>
              <a:rPr lang="en-US" sz="2800" dirty="0"/>
            </a:br>
            <a:r>
              <a:rPr lang="en-US" sz="2800" dirty="0"/>
              <a:t>Means ancient Ones</a:t>
            </a:r>
          </a:p>
        </p:txBody>
      </p:sp>
      <p:pic>
        <p:nvPicPr>
          <p:cNvPr id="1026" name="Picture 2" descr="C:\Documents and Settings\177262\Desktop\Marsha's #6  individual Images 250\154 - Mesa Verde cliff dwelling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" y="1588025"/>
            <a:ext cx="597634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6345" y="1885949"/>
            <a:ext cx="485261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             </a:t>
            </a:r>
            <a:r>
              <a:rPr lang="en-US" sz="2800" b="1" u="sng" dirty="0">
                <a:solidFill>
                  <a:srgbClr val="7030A0"/>
                </a:solidFill>
              </a:rPr>
              <a:t>CONTEXT: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Sandstone CITYSCAPE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Faces Well-Defined Plaza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Plaza=Religious &amp;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One Room per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Built into Side of Cliff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Houses 250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All Supplies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=Even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Non-Nomadic Tribe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4080" y="151661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FARMING AT THE 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551" y="2817167"/>
            <a:ext cx="175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Top-Level=Storage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Cooler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5F04C-5ECF-4926-B2AC-7B2F56363878}"/>
              </a:ext>
            </a:extLst>
          </p:cNvPr>
          <p:cNvSpPr txBox="1"/>
          <p:nvPr/>
        </p:nvSpPr>
        <p:spPr>
          <a:xfrm>
            <a:off x="2288205" y="4600307"/>
            <a:ext cx="268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Middle Rock Cut Level</a:t>
            </a:r>
          </a:p>
          <a:p>
            <a:r>
              <a:rPr lang="en-US" b="1" dirty="0">
                <a:solidFill>
                  <a:srgbClr val="FFFF00"/>
                </a:solidFill>
              </a:rPr>
              <a:t>= Protection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9BD7A-3F2F-4C82-AE42-2AEA751B92F1}"/>
              </a:ext>
            </a:extLst>
          </p:cNvPr>
          <p:cNvSpPr txBox="1"/>
          <p:nvPr/>
        </p:nvSpPr>
        <p:spPr>
          <a:xfrm>
            <a:off x="3217206" y="5921782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Bottom=Ground level</a:t>
            </a:r>
          </a:p>
        </p:txBody>
      </p:sp>
    </p:spTree>
    <p:extLst>
      <p:ext uri="{BB962C8B-B14F-4D97-AF65-F5344CB8AC3E}">
        <p14:creationId xmlns:p14="http://schemas.microsoft.com/office/powerpoint/2010/main" val="140524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58D-F1E1-4AC4-9662-C8CDE92D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THEME:</a:t>
            </a:r>
            <a:br>
              <a:rPr lang="en-US" b="1" dirty="0"/>
            </a:br>
            <a:r>
              <a:rPr lang="en-US" b="1" dirty="0"/>
              <a:t>CITY SCAPES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EB873-F871-47B3-B800-A45AE1EEF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6" y="3219794"/>
            <a:ext cx="3526633" cy="299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ED81-6C3F-4E85-9C15-269E1C9E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429321"/>
            <a:ext cx="3405188" cy="251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D4E76-32F1-4933-8A14-9BD4C54A0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189" y="522104"/>
            <a:ext cx="3657601" cy="242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D29C2-C56E-49FF-80EA-19D05693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703" y="3219794"/>
            <a:ext cx="3526633" cy="2995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63AC2-D3FB-49FF-9981-D229A84DA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216" y="2840225"/>
            <a:ext cx="3526633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58D-F1E1-4AC4-9662-C8CDE92D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0" y="854143"/>
            <a:ext cx="11014229" cy="103942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THEME:</a:t>
            </a:r>
            <a:br>
              <a:rPr lang="en-US" b="1" dirty="0"/>
            </a:br>
            <a:r>
              <a:rPr lang="en-US" b="1" dirty="0"/>
              <a:t>Rock Cut </a:t>
            </a:r>
            <a:br>
              <a:rPr lang="en-US" b="1" dirty="0"/>
            </a:br>
            <a:r>
              <a:rPr lang="en-US" b="1" dirty="0"/>
              <a:t>Structures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0B3273-DAE7-436D-9A4B-963AC8C56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2924" y="545306"/>
            <a:ext cx="3689499" cy="4012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11F7D-A7BC-4E90-AE05-CD3C0417C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545306"/>
            <a:ext cx="3752850" cy="4012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64F80-EB55-4210-9D44-9C973E24B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0" y="3871913"/>
            <a:ext cx="6224588" cy="27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Great Serpent mound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Southern Ohio=Shape Only Visible from The Air</a:t>
            </a:r>
          </a:p>
        </p:txBody>
      </p:sp>
      <p:pic>
        <p:nvPicPr>
          <p:cNvPr id="3074" name="Picture 2" descr="C:\Documents and Settings\177262\Desktop\Marsha's #6  individual Images 250\156 - Great Serpent Moun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94766"/>
            <a:ext cx="8229600" cy="432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19400" y="6035042"/>
            <a:ext cx="655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 F2C2=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https://www.youtube.com/watch?v=F0GVGG5WUyw</a:t>
            </a:r>
            <a:endParaRPr lang="en-US" b="1" dirty="0">
              <a:solidFill>
                <a:srgbClr val="7030A0"/>
              </a:solidFill>
            </a:endParaRPr>
          </a:p>
          <a:p>
            <a:pPr algn="ctr"/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B2DBA-17ED-49C1-949E-2B0B3BADC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3" y="1679524"/>
            <a:ext cx="1743607" cy="1115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651DD-4AAB-490B-BDF4-80AE7C8F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663" y="1694766"/>
            <a:ext cx="204233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CONTEXT: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Built Over Time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Shaped Like a Snake=Curvilinear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4450" y="1719071"/>
            <a:ext cx="4750774" cy="16764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719071"/>
            <a:ext cx="4267200" cy="468172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Mississippian Tribe</a:t>
            </a:r>
          </a:p>
          <a:p>
            <a:r>
              <a:rPr lang="en-US" b="1" dirty="0"/>
              <a:t>Many Mounds Connected Over Time</a:t>
            </a:r>
          </a:p>
          <a:p>
            <a:r>
              <a:rPr lang="en-US" b="1" dirty="0"/>
              <a:t>Astrological</a:t>
            </a:r>
          </a:p>
          <a:p>
            <a:pPr marL="114300" indent="0" algn="ctr">
              <a:buNone/>
            </a:pPr>
            <a:r>
              <a:rPr lang="en-US" b="1" i="1" dirty="0">
                <a:solidFill>
                  <a:srgbClr val="FF0000"/>
                </a:solidFill>
              </a:rPr>
              <a:t>Theory= Represents Haley Comet</a:t>
            </a:r>
          </a:p>
          <a:p>
            <a:r>
              <a:rPr lang="en-US" b="1" dirty="0"/>
              <a:t>Snake=Fertility</a:t>
            </a:r>
          </a:p>
          <a:p>
            <a:r>
              <a:rPr lang="en-US" b="1" dirty="0"/>
              <a:t>No Burials  Or Temples=Not Religious</a:t>
            </a:r>
          </a:p>
          <a:p>
            <a:r>
              <a:rPr lang="en-US" b="1" dirty="0"/>
              <a:t>Largest EFFIGY Mound in World</a:t>
            </a:r>
          </a:p>
          <a:p>
            <a:r>
              <a:rPr lang="en-US" b="1" dirty="0"/>
              <a:t>Present Day=State Park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" y="3581400"/>
            <a:ext cx="541401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D2D4-C335-4C2A-BD34-287C00A3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Man’s relationship WITH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(Domination/ Reshaping /Control)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Of 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E239A-DEDB-44B5-A935-C5363783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0" y="1888807"/>
            <a:ext cx="5203980" cy="2326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63AEB0-26A6-486D-9428-36661F391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3" y="1888807"/>
            <a:ext cx="5162548" cy="2326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EC48DD-A9AB-4F0A-A383-312A73881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68" y="4337685"/>
            <a:ext cx="5164217" cy="2326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391B5-A6A5-4BF9-8A87-EC1D438A7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31" y="4337685"/>
            <a:ext cx="4991101" cy="232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52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{BE396C2D-DF06-49B3-969F-FDC0AF948542}tf56410444</Template>
  <TotalTime>0</TotalTime>
  <Words>1230</Words>
  <Application>Microsoft Office PowerPoint</Application>
  <PresentationFormat>Widescreen</PresentationFormat>
  <Paragraphs>243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Avenir Next LT Pro</vt:lpstr>
      <vt:lpstr>Avenir Next LT Pro Light</vt:lpstr>
      <vt:lpstr>Book Antiqua</vt:lpstr>
      <vt:lpstr>Calibri</vt:lpstr>
      <vt:lpstr>Calibri Light</vt:lpstr>
      <vt:lpstr>Century Gothic</vt:lpstr>
      <vt:lpstr>Garamond</vt:lpstr>
      <vt:lpstr>Lato</vt:lpstr>
      <vt:lpstr>Wingdings</vt:lpstr>
      <vt:lpstr>SavonVTI</vt:lpstr>
      <vt:lpstr>Apothecary</vt:lpstr>
      <vt:lpstr>Retrospect</vt:lpstr>
      <vt:lpstr>Indigenous American Art</vt:lpstr>
      <vt:lpstr>REMEMBER THE TWO TYPES OF QUESTIONS ON THE 2020 EXAM KEEP THIS IN MIND AS YOU LEARN NEW ART WORKS</vt:lpstr>
      <vt:lpstr> List the Characteristics of  Mesa Verde Cliff Dwellings https://www.youtube.com/watch?v=hm9bvlmlVCw   </vt:lpstr>
      <vt:lpstr>Mesa Verde Cliff Dwelling=CITySCAPE Built by the Anasazi Peoples Means ancient Ones</vt:lpstr>
      <vt:lpstr>THEME: CITY SCAPES</vt:lpstr>
      <vt:lpstr>THEME: Rock Cut  Structures</vt:lpstr>
      <vt:lpstr>Great Serpent mound Southern Ohio=Shape Only Visible from The Air</vt:lpstr>
      <vt:lpstr>CONTEXT: Built Over Time Shaped Like a Snake=Curvilinear</vt:lpstr>
      <vt:lpstr>Theme: Man’s relationship WITH (Domination/ Reshaping /Control) Of Nature</vt:lpstr>
      <vt:lpstr>Bandolier Bag Delaware Tribe-1880s-cloth, Wool, Beads Beadwork &amp; Leather=Wealth&amp; Status item=Wearable ART</vt:lpstr>
      <vt:lpstr>Represents Resilience of a Culture</vt:lpstr>
      <vt:lpstr>PowerPoint Presentation</vt:lpstr>
      <vt:lpstr>Theme: Wearable art illustrating status &amp; Wealth </vt:lpstr>
      <vt:lpstr>TRANSFORMATION MASK/Kwakiutl late 19th c., from Alert Bay, Vancouver Island, British Columbia, Canada, cedar wood, feathers, sinew, cord, bird skin, hide, plant fibers, cotton, iron, pigments</vt:lpstr>
      <vt:lpstr>PowerPoint Presentation</vt:lpstr>
      <vt:lpstr>PowerPoint Presentation</vt:lpstr>
      <vt:lpstr>*Potlatches (means to give) are still practiced today among Northwest Coast peoples. *Celebrates name giving, new leadership, death and marriage</vt:lpstr>
      <vt:lpstr>THEME: MASKS ACTIVATED BY DANCE TO HONOR &amp; CELEBRATE tRIBE</vt:lpstr>
      <vt:lpstr>Painted Elk Hide-1890-1900 by Cadzi Cody https://www.youtube.com/watch?v=AfJ-qIbpbPw  </vt:lpstr>
      <vt:lpstr>FUNCTION:  Worn as a robe over the shoulder   = Wearable Art &amp;Cultural Identity  </vt:lpstr>
      <vt:lpstr>PowerPoint Presentation</vt:lpstr>
      <vt:lpstr>Theme: Wearable art illustrating Status &amp; Wealth </vt:lpstr>
      <vt:lpstr>Black on Black Ceramic Vessel 1939-Blackware ceramics-new Mexico-PUEBLO TRIBE</vt:lpstr>
      <vt:lpstr>PowerPoint Presentation</vt:lpstr>
      <vt:lpstr>Theme: Pottery  illustrating  Cultural Identity</vt:lpstr>
      <vt:lpstr>Exam question  15 Minute Short Response CONTINUIY &amp; CHANGE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2020-04-06T20:36:28Z</dcterms:created>
  <dcterms:modified xsi:type="dcterms:W3CDTF">2020-04-14T20:02:54Z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