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3" r:id="rId4"/>
    <p:sldMasterId id="2147483674" r:id="rId5"/>
    <p:sldMasterId id="2147483686" r:id="rId6"/>
    <p:sldMasterId id="2147483698" r:id="rId7"/>
  </p:sldMasterIdLst>
  <p:sldIdLst>
    <p:sldId id="257" r:id="rId8"/>
    <p:sldId id="328" r:id="rId9"/>
    <p:sldId id="288" r:id="rId10"/>
    <p:sldId id="329" r:id="rId11"/>
    <p:sldId id="343" r:id="rId12"/>
    <p:sldId id="291" r:id="rId13"/>
    <p:sldId id="331" r:id="rId14"/>
    <p:sldId id="293" r:id="rId15"/>
    <p:sldId id="292" r:id="rId16"/>
    <p:sldId id="310" r:id="rId17"/>
    <p:sldId id="332" r:id="rId18"/>
    <p:sldId id="317" r:id="rId19"/>
    <p:sldId id="294" r:id="rId20"/>
    <p:sldId id="336" r:id="rId21"/>
    <p:sldId id="297" r:id="rId22"/>
    <p:sldId id="333" r:id="rId23"/>
    <p:sldId id="346" r:id="rId24"/>
    <p:sldId id="298" r:id="rId25"/>
    <p:sldId id="299" r:id="rId26"/>
    <p:sldId id="351" r:id="rId27"/>
    <p:sldId id="301" r:id="rId28"/>
    <p:sldId id="302" r:id="rId29"/>
    <p:sldId id="312" r:id="rId30"/>
    <p:sldId id="347" r:id="rId31"/>
    <p:sldId id="296" r:id="rId32"/>
    <p:sldId id="295" r:id="rId33"/>
    <p:sldId id="36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19" autoAdjust="0"/>
  </p:normalViewPr>
  <p:slideViewPr>
    <p:cSldViewPr snapToGrid="0">
      <p:cViewPr varScale="1">
        <p:scale>
          <a:sx n="67" d="100"/>
          <a:sy n="67" d="100"/>
        </p:scale>
        <p:origin x="1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4-06T17:16:52.870" idx="1">
    <p:pos x="2934" y="3402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3-15T12:54:56.7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4286 7481 0,'-79'0'156,"19"0"-156,-39 0 16,59 0-1,21 0 1,-21 0-16,20 20 15,-39-20 1,-1 20 0,20-1-1,20 1-15,1-20 16,-21 20-16,20 20 16,-20-20-16,21-1 15,-1 1 1,0 20-1,0-20 17,20 0-32,0-1 15,-20 21-15,20 0 16,0-20 0,0 39-16,0-19 31,-20-20-31,20 0 15,0-1 1,0 21-16,0 0 31,0-20-31,0 0 16,0 19-16,0 1 16,0 0-1,0-21-15,0 1 16,0 20-1,0-20-15,40 0 16,-40 19 0,20-19-1,0 0-15,-20 20 16,20-40-16,-20 20 16,19-1-16,1 1 15,0 20 1,0-20-16,0-20 15,0 39-15,-1-19 16,1 0-16,20 0 16,-40 0-1,40 0 1,-20 0-16,-1-1 16,1 1-16,0-20 15,20 40-15,-1-20 16,-39 0-1,20-20 1,-20 19 0,20 1-1,0-20 17,20 0-1,-20 0-16,19 0-15,1 0 16,0 0-16,-21 0 16,1 0-16,0 0 15,0 0-15,20 0 16,-1 0-16,-19 0 16,20 0-1,0 0-15,39 0 16,-59 0-1,0-20-15,19 20 16,-19 0 0,20-19-16,-20-1 15,19-20 1,1 40 0,-20-20-16,-20 0 15,0 1 1,0-21-1,20 20 1,-20 0 0,0-20-1,39 21-15,-39-1 16,0 0 0,0 0-16,0 0 15,0 0-15,0 1 16,0-1-16,0 0 15,0-20-15,20 20 16,-20-19-16,20 19 16,-20-20-1,0 20 1,0-19 0,0 19-1,0-20-15,0 20 16,0-19-1,-20-1 1,20 20-16,-20 0 16,20 0-16,0-19 15,-19 19-15,19 0 16,0-20 0,-20 20 15,0 1-31,20-1 15,-20 0 1,20-20-16,-20 40 16,0-20-16,20-19 15,-20 39 1,20-20-16,0 0 16,-39 0-16,19-20 15,0 40 1,0-39-1,0 39 17,20-20 15,-19 20-32,-21-20 1,20 0-1,0 20 1,0 0-16,1 0 16,-1-20-1,0 20 17,0 0-1,-20 0-16,40-19-15,-39 19 16,19-20 0,0 20-1,0 0-15,0 0 16,20-20 0,-20 0 140</inkml:trace>
  <inkml:trace contextRef="#ctx0" brushRef="#br0" timeOffset="7031.45">18514 11291 0,'-20'20'78,"-39"-20"-78,19 0 16,-59-40-16,-20 20 15,40 0-15,-21-19 16,61 39-16,-1 0 16,20 0-16,-39-20 15,39 20-15,-20 0 16,20 0-16,-20 0 15,1 0-15,19 0 16,0 0-16,0 0 31,0 0-15,1 0 0,-21 0-1,20 20 1,-20-1 78,20 1-94,1 0 15,-1-20-15,0 40 16,20-20-16,-20 0 15,-20 39-15,21-39 16,-1 0-16,20 0 16,-20-1-16,20 21 15,-20-40-15,0 20 16,20 0-16,0 0 16,0-1-1,-39 21-15,39 0 16,0-20-1,0 19 1,-20 1-16,20 0 31,0-20-31,0 19 16,0-19-16,0 0 16,0 0-1,0 0 16,0 0-15,0-1 0,0 21-1,20-40 1,-20 20-16,19 0 16,1 0-1,0 19-15,0-39 16,-20 20-16,20-20 15,19 40-15,-39-20 16,20-20-16,0 39 16,0-39-16,0 20 15,0-20-15,-1 20 16,-19 0 0,40 0-1,-40 0 1,20-20-1,20 19 1,-20 1 0,-1-20-1,1 20-15,0 0 16,40 0-16,-1 0 16,-39-20-16,20 39 15,-1-19-15,1-20 16,-20 0-1,0 0 1,0 0 0,-1 0-1,21 0 1,-20 0-16,20 0 16,-1 0-16,1 0 15,0 0-15,-20 0 16,-1 0-16,21 0 15,-20 0-15,0 0 16,39 0-16,-19-20 31,-20 20-15,-20-20-16,20 20 16,0-39-1,-1 39 1,-19-40-16,0 20 15,20-19 1,-20 19 0,0 0-1,0 0 1,0 0-16,0 0 16,0 1-1,0-1 1,0 0-16,0-20 15,0 0 1,0 21 0,0-1-1,0 0 1,0 0-16,0 0 31,0 0-31,0 1 16,0-21-1,0 20 1,0-20-16,0 20 16,-20 20-16,20-39 31,0 19-31,0 0 16,0 0-1,0 0 1,0-19-1,0 19 1,0-20 15,-19 20-31,19 0 16,-20 1-16,20-1 16,-20 0-16,20-20 15,-20 20-15,0 1 16,0-1-16,0 20 15,20-40 1,-19 20-16,-21 0 16,20 1 46,0 19-62,-19-20 16,39 0-1,-40 20-15</inkml:trace>
  <inkml:trace contextRef="#ctx0" brushRef="#br0" timeOffset="20719.36">19963 10517 0,'20'-20'156,"-1"20"-140,21 0-1,0 20-15,-20-20 16,19 20-16,-19-20 16,0 0-16,20 39 15,-20-39 1,39 20 0,-19 20-1,-40-20-15,59 0 16,1 0-16,-60-1 15,20 1-15,0-20 16,19 0-16,-19 40 16,0-40-16,20 20 15,-20 0-15,19-1 16,1 21-16,19-40 16,1 60-16,-40-60 15,79 59-15,-79-59 16,0 40-16,59 0 15,-59-21-15,0 1 16,39 20-16,-39-20 16,40 19-16,-1-19 15,-19 0-15,19 40 16,-39-40-16,40-1 16,-1 41-1,-39-40-15,0 0 16,0-1-16,0-19 15,19 20-15,21 20 16,-40-20 0,59 39-16,-59-59 15,0 20-15,39 20 16,-39-20-16,0-20 16,20 39-16,-20-19 15,19 0-15,1 0 16,0 20-16,-21-40 15,61 59-15,-60-39 16,39 40-16,-19-41 16,39 21-16,-59-20 15,59 0-15,-39 19 16,0-19-16,0 20 16,39 0-16,-59-20 15,59 39-15,-39-39 16,19 59-16,-19-79 15,0 60-15,-1-21 16,-19-19-16,0 0 16,20-20-16,0 60 15,-1-60-15,21 59 16,-21-39-16,-19-20 16,60 60-16,-61-60 15,1 19 1,40 1-16,-20 20 15,-1 0-15,1-21 16,-20 1-16,0 0 16,19 0-1,1 20-15,-20-20 16,19 19-16,21-19 16,-20 20-16,-1-20 15,-19-1-15,20 1 16,-40 0-16,20-20 15,-20 20-15,39-20 16,-19 20 0,20 0-1,0 19-15,-20-19 16,-1 0-16,1-20 16,0 20-1,0 0 32,-20 0 78,-20-1-94,0-19 47,0 20-31,-39 0-31,39-20 0,-40 0-1,1 0-15,-20 0 16,39 0-16,0 0 15,0 40-15,21-40 16,-21 0 0,-20 0-16,21 0 15,19 0-15,-40 0 16,21 0-16,19 0 16,-40 0-16,40 0 15,-19 0-15,19 0 16,-20 0-1,20 0-15,-19 0 16,-1 0-16,-19 0 16,-1 0-16,20 0 15,1 0-15,-21 0 16,20 0-16,1 0 16,-21 0-16,20 0 15,-19 0-15,-20 0 16,-1 0-16,1 0 15,-1 0-15,1 0 16,0 0-16,59 0 16,-40 0-16,1 0 15,-1 0-15,1 0 16,-1 0-16,21 0 16,19 0-16,-20 0 15,20 0 1,-39 0-16,19 0 15,0 0-15,-19 0 16,19 0 0,20 0-16,0 0 15,-19 0-15,19 0 16,-40 0-16,21 0 16,-1 0-16,-20 0 15,21 0-15,-21 0 16,1 0-16,-21 0 15,-19 0-15,0 0 16,19 0-16,1 0 16,0 0-16,-1 0 15,21 0-15,-1 0 16,21 0-16,-1 0 16,-20 0-16,21 0 15,-1 0-15,0 0 16,1 0-16,-1 0 15,0 0-15,0 0 16,1 0-16,-21 0 16,40 0-16,-39 0 15,19 0 1,20 0-16,1 0 16,-41 0-16,20 0 15,-39 0-15,39 0 16,-19 0-16,19 0 15,-19 0 1,39 0-16,0 0 16,-20 0-16,20 0 15</inkml:trace>
  <inkml:trace contextRef="#ctx0" brushRef="#br0" timeOffset="24453.84">3036 6270 0,'0'-19'15,"-20"19"17,0 0-17,-19 39 1,19-39-16,0 20 16,0 40-16,-19-41 15,-21 21-15,0 0 16,21 19-16,-1 1 15,-19-1-15,19-19 16,0 20-16,-19 19 16,-1-39-16,40-1 15,-19 1-15,19 0 16,-40-20-16,40 39 16,-19-19-16,-1-20 15,20 59-15,-39-59 16,39 20-16,-20 19 15,20-39-15,-19 0 16,19 19 0,-20 1-16,0 0 15,40-20-15,-39 39 16,-1-39-16,0 40 16,40-1-16,-39-19 15,19-1-15,-20 1 16,20 20-16,0-1 15,-19-39-15,19 40 16,-40-1-16,40-19 16,-19 19-16,39-19 15,-40 0-15,0 19 16,1 41-16,-21-41 16,40 40-16,-39-19 15,19 19-15,-19-20 16,-41 20-1,80-59-15,-19 39 0,19-59 16,0 20-16,-20-20 16,40 0-16,-19-20 15,19 20-15,-40 19 16,20 1 0,-20-20-16,1 19 15,39-19 1,-40 0-16,20-20 15,20 20 1,-40 0 0,21 20-1,-21-1 1,40-19 15,-20 0-15,-20 0 62,40 0-62,-19-1-1,19 1 16,-20 20-31,-20-20 16,40 0 0,0 0-1,-20-20-15,20 39 16,-20 1 0,20-20-16,-19 0 15,19-1-15,0 1 16,-20 0-16,20 0 31,0 0-31,0 0 16,0-1 15,0 1-31,0 0 16,0 20-1,0-20-15,0 0 16,0-1-16,0 1 15,0 0-15,0 20 16,0-20-16,0 19 31,0 1-31,20-40 16,-1 40-16,21 39 16,0-39-1,-20-1 1,-20 1-16,19 0 15,21-1-15,-40-19 16,20 0 0,0 0-1,0 0-15,19 20 16,-39-21 0,20 21-16,0 0 15,20-20 1,-40-1-16,20 41 15,-1-40-15,1 0 16,40 39-16,-40-19 16,-1-20-1,1 0-15,20 19 16,0 41 0,-21-41-1,1 1 1,-20-20 15,20 0-31,20 0 16,-40-1-16,40 1 15,-40 0 1,19-20 0,-19 20 62,0 0-63,40 19 1,0-19 0,-1-20-1,1 20-15,0-20 16,-20 0-1,0 20-15,-1-20 16,21 0-16,-20 0 16,20 0-1,-1 0 1,1 0-16,39 0 16,1 0-16,-1 0 15,20 0-15,-39 0 16,59 0-16,20-40 15,-60 20-15,20 1 16,20-41-16,-39 40 16,19 20-16,-20 0 15,-19-39 1,0 19-16,-21 20 16,21-20-16,-1-20 15,-39 40 1,0 0-1,20 0-15,-21-40 16,1 40-16,20 0 16,0-19-16,-20-1 15,39 20-15,20 0 16,-19-20-16,19 20 16,-39 0-16,20-40 15,-41 20-15,21 20 16,20 0-16,-21 0 15,-19-19-15,0 19 16,40 0-16,-21-20 16,1 20-16,19 0 15,-39-20-15,40 20 16,19-20-16,-39 20 16,39-20-16,1 20 15,-21 0-15,1-20 16,19 20-16,-19-19 15,-21-1-15,1 20 16,39-20 0,-59 20-16,0-40 15,20 40-15,-1 0 16,1 0-16,0-20 16,-1-19-16,21 39 15,19-20-15,-19 0 16,-20 0-16,39 0 15,-19 0-15,-21 1 16,41-21-16,-61 20 16,21 0-1,-20 20 17,-20-20-17,20 20-15,0-20 47,-1 20-31,-19-19-1,20-1 1,0 20-16,-20-20 31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3-15T13:52:21.2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22265 10775 0,'39'0'110,"41"0"-95,59 0-15,-40 0 16,0 0-16,-39 0 15,-21 0-15,-19 0 16,0 0-16,20 0 203,-1 0-187,21 0-16,-20 0 15,-21 0-15,1 0 47,40 0-31,-1 0 0,41 20-16,-41-20 15,40 39-15,-79-39 16,0 0-16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3-15T13:52:23.41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22225 11410 0,'20'0'63,"0"0"-32,0 0-15,19 20-16,1-20 15,19 20-15,-19-1 16,-20-19-16,0 0 16,19 0-16,-39 20 15,20-20 1,0 0-1,40 20-15,19-20 16,20 0-16,1 0 16,38 0-16,-58 0 15,-40 0-15,-1 0 16,-19 0 171,20-20-171,-20 20 0,-1-20-1,1 1 95,20-1-95,-40 0 267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3-15T13:52:29.7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18673 13494 0,'20'0'31,"-20"-80"-15,0 60 0,-80-19-16,41 19 15,-1-40-15,20 60 16,20-39-16,-39-1 16,19 0-16,20 20 15,-60-79-15,60 40 16,-20-1-1,20 20-15,0-19 16,0-21-16,0 21 16,0-1-16,0 21 15,20-21-15,-20 20 16,20-19-16,-20 19 16,0 20-16,0-19 15,40-1 1,-40 20-16,20-19 15,-20 19-15,19-20 16,1 0 0,-20-19-16,20 19 15,0 0-15,-20 1 16,0-1-16,40-20 16,-21 21-16,-19-21 15,0 40-15,20-39 16,-20 39-16,0-20 15,0 20-15,0 1 16,20-1-16,-20 0 16,0 0-1,0 0 1,0 0 0,0-19-1,0 19 1,0-20-1,0 20 1,0-19-16,0 19 16,0 0 15,-20-20-15,0 40-1,-19-39-15,19 19 16,-40-20-16,1 0 15,-1-39 1,40 79-16,20-20 16,-39 20-16,19-20 15,0 1-15,0-1 16,0 20 0,1-40-16,-1 40 15,0-40 1,0 20-1,0 20 1,20-19-16,-59-1 16,39 0-16,-40 0 15,21 0 1,-1 0-16,20 1 31,60 58 110,-20 21-126,39-1-15,1 41 16,-21-41-16,1 40 16,0-39-16,-20-1 15,19 1-15,-19-1 16,0 1-16,20-1 16,-21 1-16,-19-40 15,20 19-15,-20-58 125,0-1-125,-20-60 16,20 41-1,-39-21-15,19 40 16,-40-119-16,21 80 16,-1 19-16,20-19 15,0 19-15,1 20 16,-21-39-16,20 19 16,0 20-1,0-20-15,-19 21 16,39-1-1,-60-40-15,20 40 16,1 1-16,-41-21 16,-39-20-16,80 40 15,-1 20-15,-20-19 16,21 19-16,-1 0 16,0 0-16,20 0 15,-19 0 1,-1 0-16,-19 0 15,-1 0-15,-19 0 16,-1 0-16,-39 0 16,60 0-16,-60 0 15,-40 0 1,40 0-16,-100 0 16,21 39-16,99-39 15,-40 20-15,60 0 16,19-20-16,20 0 15,40 20 1,-39-20 47,-1 40-63,0-21 15,-19 41-15,-1-60 16,-39 79-16,59-39 15,-19 0-15,19-1 16,0-39-16,1 60 16,19-40-1,0 0-15,-20-1 16,1 1-16,39 20 16,-20 19-16,0-59 15,0 40-15,-20 0 16,40 19-16,-39-19 31,19 0-31,20-1 16,0-19-1,-20-20-15,0 40 16,0 0-16,20-1 16,-19 21-16,-21 39 15,40 0-15,-40 20 16,40-19-16,-20 19 15,20-20-15,-39 0 16,19-20-16,20 60 16,0-59-16,0-1 15,-20 20-15,20-19 16,-40-21-16,20-19 16,20 0-16,0-120 93,-19 21-77,19-60-16,0 39 16,0 1-1,0 0-15,0 39 16,0 0-16,0 20 15,-20-19-15,20-1 16,0 20 0,0 0-16,0-19 15,0 19-15,20-40 16,-20 40 0,0 1-16,19-1 15,1 0-15,20 0 16,-20 0-1,0 0-15,-1-19 16,1 19-16,0 40 125,-20 19-125,0 21 16,0-1-16,0 1 15,0-1 1,0-19-16,0 20 16,0-21-16,0 21 15,0-20-15,0-1 16,0 21-16,0-21 15,0 1-15,0 0 16,0-20-16,0-1 16,0 1 31,0 0-32,-20 0 1,0-20 187,1 0-156,-1 20-16,-20-20 78,0 0-93,21 0-16,-21 0 16,20 0-1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3-15T13:52:31.8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7918 5278 0,'0'99'15,"0"40"-15,0 0 16,0-20-16,0 40 16,0 0-16,0 0 15,0 39 1,0-19-16,0 39 15,0-40-15,0-39 16,0-20-16,0 0 16,0-59-16,0 19 15,20-39-15,-20 39 16,19-19-16,-19 19 16,20 40-16,40-19 15,-60 19-15,0-80 16,20 41-16,-20-41 15,0-98 110,0-100-125,0 20 16,0-79-16,0 20 16,0-1-16,0-39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3-15T13:52:32.13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8176 5100 0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3-15T13:52:37.33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7541 8632 0,'0'-60'0,"0"1"16,0-1-16,0 21 15,39-61 1,-39 41-16,20-21 16,0 61-16,-20-1 15,0 0-15,20 0 16,-20 0 0,20 20-1,-20-40-15,0 21 16,20-1-16,19-20 15,-39-19-15,20 39 16,0 0-16,-20-20 16,20 40-16,-20-20 15,20 0-15,-1 1 16,-19-1 0,20 20-16,-20-20 15,40-20-15,-20 20 16,20-39-16,-1 19 15,-39 20 1,20 1-16,0-1 16,0 20-16,-20-40 15,20 0 1,-20 20-16,19 20 16,-19-39-16,20 19 15,-20-20 16,0 20-15,0-19 0,0 19-1,20 20-15,-20-40 16,0 20-16,0-19 16,0 19-1,0-20-15,20 0 16,-20 1-16,0 19 15,0-20-15,0 20 16,0-19 0,0-1-16,0 20 15,0 0-15,20-19 16,-20 19-16,0 0 16,0 0-16,0 0 15,0 0-15,0 1 16,0-1 31,0 0-32,0 0 1,0 0 0,0 0-1,0 0 1,-20-19-1,20 19 17,-20 0-32,0 0 15,20-19 1,0 19-16,-20 0 16,20 0 15,-19-20-16,19 1-15,-20 19 16,20-20 0,0 0 15,0 21-31,-20-21 16,20 20-1,0 0-15,0-19 16,0 19-16,0-20 15,0 20-15,0-19 16,-20-1 0,20 20-1,0 0-15,0 0 16,0 0-16,0 1 16,0-21-1,0 20 16,0 0-15,0 0 0,0 1-16,40-41 15,-40 40 1,0-39-16,0 19 16,0 20-1,0 0 1,20 0-16,-20 1 15,0 98 376,0 0-391,0 40 16,0-39-16,0 79 15,0-60 1,0 99-16,-20-59 16,20-20-16,-40 0 15,40-39-15,0-61 16,0 41-16,0-1 15,0-39-15,0 20 16,0 0-16,0-1 16,0 1-16,0 20 15,0-1-15,0-39 16,0 20-16,20-20 16,-20 19-16,0-19 156,0-40-141,0-59 1,0 39 0,20-19-16,-20 19 15,20-39-15,19-60 16,-39 79-16,40-19 16,-20-40-16,19 0 15,-19 79-15,0-79 16,20 0-16,-40 39 15,20-39-15,0-20 16,-20 40-16,0 40 16,39-1-16,-19 1 15,-20 39-15,0-20 16,0 20 0,0 0-16,0 1 15,0-21 16,0 0-15,0 0 0,-20 40-1,20-19-15,0-21 16,-20 0 0,1 1-16,-1 19 15,0-20 1,0 20-1,0-19-15,0 39 16,20-20-16,-39-20 16,39 20-1,-20 0-15,0 20 16,0-20 0,0 1-16,20-1 15,-20 0 1,1 0-16,-1 0 15,0 0-15,0 1 16,0-1-16,0 0 31,1 0-15,-1 0 46,-20 0 17,20 1-64,0-1-15,0 0 16,1 20-1,-21-40 95,20 20-95,0 20 1,0-39 0,1 39-1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3-15T13:36:37.2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4981 1964 0,'-20'0'78,"-20"-20"-63,20 20-15,1-19 16,-61 19-16,21 0 16,-41 0-16,1 0 15,20 0-15,-40 0 16,0 0-16,0 0 15,19 0-15,-19 0 16,0 0-16,0 0 16,20 0-16,20 0 15,-1 0-15,21 0 16,-1 0-16,40 0 16,1 0-1,-1 0 16,0 0-31,0 0 16,-20 0 109,20 0-125,-39 0 16,-20 0-16,19 0 15,40 0-15,-19 0 16,19-20 15,-20 20-31,20-20 110,0 20-95,20-20 1,-20 20-1,1 0 1,-41 0-16,40 0 16,0 0-1,1 0-15,-1 0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3-15T13:36:39.8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22285 10358 0,'0'20'110,"19"-20"-95,1 0-15,60 20 16,78 39-16,1-19 16,20-20-16,19 20 15,-99-40-15,20 19 16,-59-19-16,-40 20 16,0-20-16,-1 0 62,1 0-62,40 0 16,-20 0-16,-21 0 15,1 0-15,0 0 16,-20 40 171,-20-40-187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3-15T13:36:41.47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22523 10954 0,'19'0'141,"41"0"-141,-40 0 16,39 0-16,1 0 15,-1 0 1,41 0-16,-21 0 16,0 0-16,21 0 15,-41 0-15,-19 0 16,0 0-16,-21 0 15,1 0 1,0 0 0,20 0-1,-1 0-15,41 0 16,79 0-16,-40 0 16,-80 0-16,1 0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3-15T13:36:42.97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22523 11549 0,'19'20'78,"61"19"-62,-21-39-16,21 20 15,19-20-15,20 20 16,-40 0-16,-19-20 16,19 20-16,-59-20 15,20 0-15,0 20 16,-1-20-16,-19 0 16,40 19-16,-41-19 15,1 0-15,0 0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3-15T13:36:52.3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3274 3095 0,'20'20'469,"20"20"-453,-1-20-1,1 0-15,-20-1 16,20-19-16,-1 40 16,-19-20-16,20-20 15,0 20 1,-1 0-16,1 0 15,0-1 1,-1 1-16,21 0 16,-1 0-1,-39-20-15,40 0 16,-40 0-16,19 0 16,-19 20-16,40-20 15,-21 39-15,1-39 16,20 0-1,-41 0-15,61 0 16,-21 20-16,41-20 16,-21 20-16,0-20 15,-19 0-15,-21 0 16,21 20-16,0-20 16,-41 0-16,61 20 15,-21-20 1,21 20-16,39-1 15,-60-19-15,41 20 16,-61 0-16,41-20 16,-41 0-16,21 20 15,-21-20-15,1 0 16,-40 20-16,40-20 16,19 20-16,1 0 15,-1-20-15,1 0 16,19 19-16,-19 1 15,19-20-15,-39 0 16,19 20-16,-19 0 16,0 0-16,0-20 15,-1 0-15,21 39 16,-1-19-16,41 0 16,-81-20-16,41 40 15,-1-20 1,21 19-16,-21-19 15,-39 0-15,0-20 16,20 0-16,-20 20 16,19-20-1,1 20-15,0 0 16,-21-1-16,1-19 16,20 20-16,-20 0 15,19 0-15,-19 0 16,0-20-16,40 39 15,59 41 1,-119-60-16,39 0 16,1-1-16,-20 21 15,20-20-15,-20 0 16,19 0-16,1 19 16,0 1-1,-1 0 1,-19-20-16,20 19 15,-20-19-15,39 20 16,-59-20-16,40 19 16,-40-19-16,20 20 15,0-1-15,-20 1 16,19 20-16,-19-40 16,0 19-16,20 21 15,0-1-15,-20 1 16,0-40-16,20 39 15,-20 1 1,0-1-16,20 21 16,0-1-16,-20 20 15,0 0-15,0-19 16,19 19-16,1 0 16,-20-39-16,20 19 15,-20-59-15,0 20 16,0-1-16,0 1 15,0 0-15,0 19 16,0 1-16,0-40 16,40 59-16,-40-39 15,0-1-15,0 21 16,0-1-16,0 1 16,0-20-16,0 19 15,-20 40-15,0-39 16,20 0-16,-20 19 15,20 0-15,-39 20 16,-1-19-16,0 19 16,1 20-16,-21-20 15,1 20-15,-1-19 16,-19 19-16,19-20 16,20-20-16,21-39 15,-41 20 1,40-21-16,-20 1 15,21-20-15,-1 0 16,0-20-16,20 19 16,0 1-1,0 0 1,-20 0-16,20 0 16,0 0-16,0-1 15,0 21 1,0 0-1,0-20-15,0 39 16,0 1-16,0-40 16,0 39-16,0-19 15,0-1-15,40-19 16,-40 20-16,0-20 16,59 20-16,-59-21 15,40 21 1,-20-20-1,-20 0-15,20-20 32,19 20-17,-19-1 1,20 1-16,19-20 16,-19 40-16,20-20 15,-21 0-15,1 19 16,0-39-16,19 0 15,-19 0-15,0 60 16,-1-40-16,41 0 16,-1-1-16,-19 21 15,-1-40-15,-39 0 16,-20 20 0,40-20-1,-40 20 1,19-20-16,-19 40 15,40-1-15,0-19 16,0 0-16,-1 20 16,-19-1-16,40 1 15,-41 0-15,21-1 16,0-19-16,19 60 16,-19-41-16,20-19 15,-1 59-15,21-39 16,-1 39-1,-20-19-15,-39-20 16,60 19-16,-21 1 16,1-40-16,-1 39 15,21 21-15,-21-61 16,1 41-16,39-20 16,-59 19-16,-1-39 15,-19 0-15,0 0 16,0 0-16,19 19 15,1 1 1,0-20-16,-20 0 16,19 39-16,1-39 15,-20 20-15,20-1 16,-1 1-16,-19-20 16,20 39-16,-20-59 15,0 20-15,19 20 16,1 0-16,-20-21 15,0 21-15,-1-20 16,61 39-16,-80-39 16,39 20-16,21 0 15,-40-20-15,0-1 16,19 21-16,1 20 16,-20-60 62,-20-20 15,0 0-77,40-20-16,-21-19 16,1-1-16,60 20 15,-61-39-15,41 39 16,0 1-16,-1 39 16,40-40-16,-79 20 15,20 0-15,-20 20 31,-20-19-31,0-1 16,0 0-16,0 0 16,0 0-1,20 0-15,-20-19 16,0 19 0,19 0-16,-19-20 15,20 1-15,-20-41 16,0 41-16,20-21 15,0 0-15,-20 41 16,0-1-16,20-40 16,-20 40-16,20 1 15,-20-21-15,59-20 16,-39 21-16,-20 19 16,99-60-16,-19-19 15,-41 20-15,21-1 16,-1 41-16,-19-1 15,-20 20-15,0 20 32,19 0 15,-19 0-16,40 80 0,-40-21-31,59 20 16,20 21-16,-19-21 15,-41 0-15,41 21 16,-21-21-16,-39-39 16,0-1-16,-20 21 15,79 0-15,-79-21 16,40-19-16,-40 0 15,20 79-15,0-79 16,19 39-16,-19 1 16,0 39-16,20 20 15,-20-39-15,19-1 16,21 80-16,-40-120 16,19 41-16,21 39 15,-1-60-15,-39 21 16,40 39-16,-21-40 15,41 20-15,-21 1 16,-39-41-16,40 40 16,-1-39-16,-39-20 15,20-1-15,-20-19 16,-1 0 0,-19 0-16,40 0 0,-40 0 15,40-1 1,-40 1-16,39 0 15,21 59-15,-20-39 16,-1-20-16,21 40 16,-40-41-16,0 21 15,19 0-15,-39-20 16,0-1 0,20-19 15,0 0-16,20 0 17,-20 0-17,-20-19 1,39 19 0,-19-40-16,0 40 15,-20-20-15,20 20 16,39-20-16,-59 0 15,0-19-15,0-1 16,40-59-16,-40 39 16,40 1-1,-21 39-15,1-20 16,0 20-16,-20-19 16,0-1-16,0-20 15,0 41-15,0-21 16,0-20-16,0 41 15,0-41-15,0 40 16,0-39-16,0-1 16,0 20-16,-20-39 15,0 39-15,20-19 16,0 19-16,0 0 16,0-19-16,0-1 15,0 1-15,-19-1 16,19 40-16,0-19 15,0 19-15,0-40 16,0 41-16,0-21 16,0 20-16,-20-40 15,0 41-15,20-1 16,0 0-16,0-20 16,0 20-16,0 1 15,0-21-15,0 20 16,0-20-16,0 1 31,20 39-31,19-40 16,41 20-16,-1 0 15,40-19-15,40-1 16,-20 20-16,-60-39 16,1 39-16,-41 0 15,41-40-15,-60 60 31,-1-39-15,1 39 0,20 0-1,0 0-15,-1-20 16,21 0-16,-1 0 16,60 0-16,-39-19 15,39-21-15,40 20 16,-40-19-16,79 39 15,-59-20-15,-40 20 16,-39 1-16,-1 19 16,-39 0-16,0 0 15,0 0-15,0 0 16,19 0 0,21 0-16,19 0 15,21 0 1,-1 0-16,-40 0 15,-39 0-15,40 19 16,-41 1 15,1-20-15,-20 40 0,40 0-16,20 19 15,-21-19-15,21 19 16,-1 1-16,-19-20 15,-20-1-15,20 41 16,39-1-16,-39-39 16,-1-1-16,1 41 15,-20-40-15,20 19 16,-21-19-16,-19 19 16,60 21-16,-40-41 15,19 41-15,1-1 16,-20 0-16,0-39 15,19 59-15,-19-59 16,40 39-16,-1 41 16,-19-21-16,39 20 15,-59-40 1,40 20-16,-21-19 16,-39-1-16,60 20 15,-20 20-15,-40-59 16,39-20-16,1 59 15,-40-40-15,40 1 16,-20-1-16,-20-19 16,0 0-16,39 19 15,-19-19-15,-20 20 16,0-41 0,20 1-16,0 20 31,0-40-16,0 20 1,19-20 125,-19-20-63,-20 0-63,79-39-15,60-41 16,0 61-16,20-41 16,59 1-16,1 0 15,19-1-15,-40-19 16,40 79-16,-119-59 16,-59 79-16,-60-20 15,40 0-15,-40 0 16,39 0-1,-39 0-15,20 1 16,20-21-16,59-39 16,-59 39-16,138-79 15,-79 59-15,80-19 16,-80 0-16,-59 39 16,0 0-16,19-19 15,-39 39 1,20-20-16,-1-39 15,-19 59-15,0-40 16,20 21-16,-1-21 16,1 20-16,0 21 15,-20-21-15,0 40 16,19-40-16,-19 20 16,20 1-16,-20-1 31,-1 0-16,1 20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3-15T13:52:13.1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20816 11291 0,'0'40'360,"0"-21"-345,0 41-15,0-80 188,0-39-173,0 19-15,0-20 16,0 40-16,0 1 16,0-1-1,0-20-15,0 60 125,0 0-125,0 0 16,0-1-16,0 21 15,0-20-15,0 20 16,0-20 0,0 19-16,0-19 15,0 0-15,0 0 16,0 0 0,20-20 77,-20-40-77,0 20 0,0-39-1,0 19 1,0 20-16,-20-20 15,-20 40 95,40 20-110,0 0 15,0 20-15,0-1 16,0 1 0,20-40-16,-20 20 15,20 0 1,0 0 0,0-20-1,0 0 1,19 0 15,-19 0-15,-20-40 15,0 20-15,0-20-16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3-15T13:52:15.5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21709 11192 0,'0'-20'78,"-20"59"-62,20-19-16,0 40 15,0-40-15,0 19 16,0-19-16,0 20 15,0-80 126,0 20-125,0-39-16,0 19 15,0 0-15,0 1 16,-20 19 0,20-20 15,-19 20-16,19 1 1,-20 19 93,20 19-93,0 1 0,0 0-16,0 0 15,0 0 1,0 0 0,0-1-16,0 1 15,0 20 1,20-40-16,19 60 15,-19-41-15,-20 1 16,40 20-16,-40-20 16,20-20-16,-1 39 31,-19-58 94,0-1-125,0 0 16,0-20-1,0 20 1,0 1-1,0 38 220,0 1-220,-19 0-15,19 0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3-15T13:52:18.6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21650 10934 0,'0'-20'141,"-20"20"-126,-20 0 1,-20-20-16,41 20 16,-21 0-16,20 0 15,0 0 16,0 0 1,1-20-1,-21 20-15,20 0-1,-20 0-15,20 0 16,-19 0-1,-1 0 1,20 0-16,0 0 31,1 0 32,-1 0-63,-20 0 31,20 0-31,0 0 47,1 0-16,-1 0 0,0 0 63,-20 0 0,-19 0-78,39 0-1,-20 0-15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808AB47-2DD4-4C94-BEC4-BFD96AF2F909}" type="slidenum">
              <a:rPr lang="en-US" smtClean="0">
                <a:solidFill>
                  <a:srgbClr val="93A299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084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246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46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55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38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85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54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81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15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19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31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958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99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328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82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41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28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9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65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18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32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20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91"/>
            <a:ext cx="9440035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2660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32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763439"/>
            <a:ext cx="9590551" cy="1333494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300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7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76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8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8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4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4" y="2702105"/>
            <a:ext cx="4764764" cy="304353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4"/>
            <a:ext cx="4779583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8" y="2702105"/>
            <a:ext cx="4779581" cy="304353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5035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683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0583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2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161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6" y="609600"/>
            <a:ext cx="3584167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763703"/>
            <a:ext cx="5707899" cy="1675559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701"/>
            <a:ext cx="4588095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512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5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3" cy="543472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018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565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32127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978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1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2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2777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3" y="1818216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1" y="1818216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6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051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682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96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4/6/2020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50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ED0BA47-4BED-3A44-AC9F-7E172A653B7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702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3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7" y="6000751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6000751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258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hf sldNum="0" hdr="0" ftr="0" dt="0"/>
  <p:txStyles>
    <p:titleStyle>
      <a:lvl1pPr algn="ctr" defTabSz="342900" rtl="0" eaLnBrk="1" latinLnBrk="0" hangingPunct="1">
        <a:lnSpc>
          <a:spcPct val="90000"/>
        </a:lnSpc>
        <a:spcBef>
          <a:spcPct val="0"/>
        </a:spcBef>
        <a:buNone/>
        <a:defRPr sz="34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9500" algn="l" defTabSz="342900" rtl="0" eaLnBrk="1" latinLnBrk="0" hangingPunct="1">
        <a:lnSpc>
          <a:spcPct val="110000"/>
        </a:lnSpc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725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40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575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3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5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hyperlink" Target="https://www.youtube.com/watch?v=H9Dd3hZVqMU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customXml" Target="../ink/ink7.xml"/><Relationship Id="rId18" Type="http://schemas.openxmlformats.org/officeDocument/2006/relationships/image" Target="../media/image50.png"/><Relationship Id="rId26" Type="http://schemas.openxmlformats.org/officeDocument/2006/relationships/image" Target="../media/image54.png"/><Relationship Id="rId3" Type="http://schemas.openxmlformats.org/officeDocument/2006/relationships/customXml" Target="../ink/ink2.xml"/><Relationship Id="rId21" Type="http://schemas.openxmlformats.org/officeDocument/2006/relationships/customXml" Target="../ink/ink11.xml"/><Relationship Id="rId7" Type="http://schemas.openxmlformats.org/officeDocument/2006/relationships/customXml" Target="../ink/ink4.xml"/><Relationship Id="rId12" Type="http://schemas.openxmlformats.org/officeDocument/2006/relationships/image" Target="../media/image47.png"/><Relationship Id="rId17" Type="http://schemas.openxmlformats.org/officeDocument/2006/relationships/customXml" Target="../ink/ink9.xml"/><Relationship Id="rId25" Type="http://schemas.openxmlformats.org/officeDocument/2006/relationships/customXml" Target="../ink/ink13.xml"/><Relationship Id="rId2" Type="http://schemas.openxmlformats.org/officeDocument/2006/relationships/image" Target="../media/image42.pn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29" Type="http://schemas.openxmlformats.org/officeDocument/2006/relationships/customXml" Target="../ink/ink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4.png"/><Relationship Id="rId11" Type="http://schemas.openxmlformats.org/officeDocument/2006/relationships/customXml" Target="../ink/ink6.xml"/><Relationship Id="rId24" Type="http://schemas.openxmlformats.org/officeDocument/2006/relationships/image" Target="../media/image53.png"/><Relationship Id="rId5" Type="http://schemas.openxmlformats.org/officeDocument/2006/relationships/customXml" Target="../ink/ink3.xml"/><Relationship Id="rId15" Type="http://schemas.openxmlformats.org/officeDocument/2006/relationships/customXml" Target="../ink/ink8.xml"/><Relationship Id="rId23" Type="http://schemas.openxmlformats.org/officeDocument/2006/relationships/customXml" Target="../ink/ink12.xml"/><Relationship Id="rId28" Type="http://schemas.openxmlformats.org/officeDocument/2006/relationships/image" Target="../media/image55.png"/><Relationship Id="rId10" Type="http://schemas.openxmlformats.org/officeDocument/2006/relationships/image" Target="../media/image46.png"/><Relationship Id="rId19" Type="http://schemas.openxmlformats.org/officeDocument/2006/relationships/customXml" Target="../ink/ink10.xml"/><Relationship Id="rId4" Type="http://schemas.openxmlformats.org/officeDocument/2006/relationships/image" Target="../media/image43.png"/><Relationship Id="rId9" Type="http://schemas.openxmlformats.org/officeDocument/2006/relationships/customXml" Target="../ink/ink5.xml"/><Relationship Id="rId14" Type="http://schemas.openxmlformats.org/officeDocument/2006/relationships/image" Target="../media/image48.png"/><Relationship Id="rId22" Type="http://schemas.openxmlformats.org/officeDocument/2006/relationships/image" Target="../media/image52.png"/><Relationship Id="rId27" Type="http://schemas.openxmlformats.org/officeDocument/2006/relationships/customXml" Target="../ink/ink14.xml"/><Relationship Id="rId30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Relationship Id="rId4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britannica.com/place/Chavin-de-Huantar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nIoffCCyBI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stract image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Rectangle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Indigenous American 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Chavin Art-</a:t>
            </a:r>
          </a:p>
          <a:p>
            <a:r>
              <a:rPr lang="en-US" dirty="0">
                <a:solidFill>
                  <a:schemeClr val="tx1"/>
                </a:solidFill>
              </a:rPr>
              <a:t>Machu Picchu</a:t>
            </a: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1865087" y="1019733"/>
            <a:ext cx="4572001" cy="317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lnSpc>
                <a:spcPct val="115000"/>
              </a:lnSpc>
              <a:defRPr>
                <a:latin typeface="MinionPro-Regular"/>
                <a:ea typeface="MinionPro-Regular"/>
                <a:cs typeface="MinionPro-Regular"/>
                <a:sym typeface="MinionPro-Regular"/>
              </a:defRPr>
            </a:lvl1pPr>
          </a:lstStyle>
          <a:p>
            <a:pPr defTabSz="685800"/>
            <a:r>
              <a:rPr sz="1350" kern="0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94" name="Shape 94"/>
          <p:cNvSpPr/>
          <p:nvPr/>
        </p:nvSpPr>
        <p:spPr>
          <a:xfrm>
            <a:off x="1564745" y="140921"/>
            <a:ext cx="8535185" cy="4168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>
              <a:lnSpc>
                <a:spcPct val="115000"/>
              </a:lnSpc>
              <a:defRPr>
                <a:latin typeface="MinionPro-Regular"/>
                <a:ea typeface="MinionPro-Regular"/>
                <a:cs typeface="MinionPro-Regular"/>
                <a:sym typeface="MinionPro-Regular"/>
              </a:defRPr>
            </a:lvl1pPr>
          </a:lstStyle>
          <a:p>
            <a:pPr algn="ctr" defTabSz="685800"/>
            <a:r>
              <a:rPr lang="en-US" sz="3600" u="sng" kern="0" dirty="0">
                <a:solidFill>
                  <a:srgbClr val="FF0000"/>
                </a:solidFill>
              </a:rPr>
              <a:t>159.</a:t>
            </a:r>
            <a:r>
              <a:rPr sz="3600" u="sng" kern="0" dirty="0">
                <a:solidFill>
                  <a:srgbClr val="FF0000"/>
                </a:solidFill>
              </a:rPr>
              <a:t>City of Cusc</a:t>
            </a:r>
            <a:r>
              <a:rPr lang="en-US" sz="3600" u="sng" kern="0" dirty="0">
                <a:solidFill>
                  <a:srgbClr val="FF0000"/>
                </a:solidFill>
              </a:rPr>
              <a:t>o</a:t>
            </a:r>
          </a:p>
          <a:p>
            <a:pPr algn="ctr" defTabSz="685800"/>
            <a:r>
              <a:rPr lang="en-US" sz="2800" kern="0" dirty="0">
                <a:solidFill>
                  <a:sysClr val="windowText" lastClr="000000"/>
                </a:solidFill>
              </a:rPr>
              <a:t>=shaped like a </a:t>
            </a:r>
            <a:r>
              <a:rPr lang="en-US" sz="2800" kern="0" dirty="0">
                <a:solidFill>
                  <a:srgbClr val="FF0000"/>
                </a:solidFill>
              </a:rPr>
              <a:t>Puma</a:t>
            </a:r>
            <a:r>
              <a:rPr lang="en-US" sz="2800" kern="0" dirty="0">
                <a:solidFill>
                  <a:sysClr val="windowText" lastClr="000000"/>
                </a:solidFill>
              </a:rPr>
              <a:t> =Sacred Animal</a:t>
            </a:r>
          </a:p>
          <a:p>
            <a:pPr defTabSz="685800"/>
            <a:endParaRPr lang="en-US" sz="2800" kern="0" dirty="0">
              <a:solidFill>
                <a:sysClr val="windowText" lastClr="000000"/>
              </a:solidFill>
            </a:endParaRPr>
          </a:p>
          <a:p>
            <a:pPr defTabSz="685800"/>
            <a:endParaRPr lang="en-US" sz="2800" kern="0" dirty="0">
              <a:solidFill>
                <a:sysClr val="windowText" lastClr="000000"/>
              </a:solidFill>
            </a:endParaRPr>
          </a:p>
          <a:p>
            <a:pPr algn="ctr" defTabSz="685800"/>
            <a:r>
              <a:rPr lang="en-US" sz="2800" kern="0" dirty="0">
                <a:solidFill>
                  <a:sysClr val="windowText" lastClr="000000"/>
                </a:solidFill>
              </a:rPr>
              <a:t>(4) IMAGES</a:t>
            </a:r>
          </a:p>
          <a:p>
            <a:pPr algn="ctr" defTabSz="685800"/>
            <a:r>
              <a:rPr lang="en-US" sz="2800" kern="0" dirty="0">
                <a:solidFill>
                  <a:sysClr val="windowText" lastClr="000000"/>
                </a:solidFill>
              </a:rPr>
              <a:t>Construct an F2C2 by watching the videos at </a:t>
            </a:r>
            <a:r>
              <a:rPr lang="en-US" sz="2800" dirty="0">
                <a:hlinkClick r:id="rId2"/>
              </a:rPr>
              <a:t>https://www.youtube.com/watch?v=H9Dd3hZVqMU</a:t>
            </a:r>
            <a:endParaRPr lang="en-US" sz="2800" kern="0" dirty="0">
              <a:solidFill>
                <a:sysClr val="windowText" lastClr="000000"/>
              </a:solidFill>
            </a:endParaRPr>
          </a:p>
          <a:p>
            <a:pPr defTabSz="685800"/>
            <a:r>
              <a:rPr sz="2800" kern="0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95" name="image18.jpg" descr="http://www.archatlas.org/SouthAmerica/Cuzco/Cuzco3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878955" y="3964405"/>
            <a:ext cx="2667000" cy="2276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mage19.jpg" descr="http://upload.wikimedia.org/wikipedia/commons/c/c8/Cusco_Coricancha_Inti-Huasi_main_view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6364362" y="4307276"/>
            <a:ext cx="2916798" cy="1857377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/>
        </p:nvSpPr>
        <p:spPr>
          <a:xfrm>
            <a:off x="7219543" y="6164653"/>
            <a:ext cx="2061617" cy="71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defTabSz="685800"/>
            <a:r>
              <a:rPr lang="en-US" sz="1350" kern="0" dirty="0">
                <a:solidFill>
                  <a:sysClr val="windowText" lastClr="000000"/>
                </a:solidFill>
              </a:rPr>
              <a:t>Q</a:t>
            </a:r>
            <a:r>
              <a:rPr sz="1350" kern="0" dirty="0">
                <a:solidFill>
                  <a:sysClr val="windowText" lastClr="000000"/>
                </a:solidFill>
              </a:rPr>
              <a:t>orinkancha </a:t>
            </a:r>
            <a:endParaRPr lang="en-US" sz="1350" kern="0" dirty="0">
              <a:solidFill>
                <a:sysClr val="windowText" lastClr="000000"/>
              </a:solidFill>
            </a:endParaRPr>
          </a:p>
          <a:p>
            <a:pPr defTabSz="685800"/>
            <a:r>
              <a:rPr sz="1350" kern="0" dirty="0">
                <a:solidFill>
                  <a:sysClr val="windowText" lastClr="000000"/>
                </a:solidFill>
              </a:rPr>
              <a:t>(main temple</a:t>
            </a:r>
            <a:r>
              <a:rPr lang="en-US" sz="1350" kern="0" dirty="0">
                <a:solidFill>
                  <a:sysClr val="windowText" lastClr="000000"/>
                </a:solidFill>
              </a:rPr>
              <a:t> </a:t>
            </a:r>
          </a:p>
          <a:p>
            <a:pPr defTabSz="685800"/>
            <a:r>
              <a:rPr sz="1350" kern="0" dirty="0">
                <a:solidFill>
                  <a:sysClr val="windowText" lastClr="000000"/>
                </a:solidFill>
              </a:rPr>
              <a:t>and convent</a:t>
            </a:r>
          </a:p>
        </p:txBody>
      </p:sp>
      <p:pic>
        <p:nvPicPr>
          <p:cNvPr id="98" name="image20.jpg" descr="https://s-media-cache-ak0.pinimg.com/736x/62/11/9f/62119f846ba2f6efecebb8429dd12099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3966716" y="4383854"/>
            <a:ext cx="2129284" cy="1857376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4294958" y="6241230"/>
            <a:ext cx="156754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defTabSz="685800"/>
            <a:r>
              <a:rPr sz="1350" kern="0" dirty="0">
                <a:solidFill>
                  <a:sysClr val="windowText" lastClr="000000"/>
                </a:solidFill>
              </a:rPr>
              <a:t>Saqsa Waman</a:t>
            </a:r>
          </a:p>
          <a:p>
            <a:pPr defTabSz="685800"/>
            <a:r>
              <a:rPr sz="1350" kern="0" dirty="0">
                <a:solidFill>
                  <a:sysClr val="windowText" lastClr="000000"/>
                </a:solidFill>
              </a:rPr>
              <a:t>(Sacsayhuaman)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335" y="1336999"/>
            <a:ext cx="3003330" cy="10026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EA5E96-B690-46E5-89C3-E28D4C2D63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1921" y="3539159"/>
            <a:ext cx="1773295" cy="27020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A7C312-2A4C-4799-A0B8-6F5F9BC25D4F}"/>
              </a:ext>
            </a:extLst>
          </p:cNvPr>
          <p:cNvSpPr txBox="1"/>
          <p:nvPr/>
        </p:nvSpPr>
        <p:spPr>
          <a:xfrm>
            <a:off x="10136341" y="6341256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Maize Cob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FA92BB-DA06-496D-9390-1AEB1268E703}"/>
              </a:ext>
            </a:extLst>
          </p:cNvPr>
          <p:cNvSpPr txBox="1"/>
          <p:nvPr/>
        </p:nvSpPr>
        <p:spPr>
          <a:xfrm>
            <a:off x="1564745" y="6368556"/>
            <a:ext cx="1423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Map of Cusco</a:t>
            </a:r>
          </a:p>
        </p:txBody>
      </p:sp>
    </p:spTree>
    <p:extLst>
      <p:ext uri="{BB962C8B-B14F-4D97-AF65-F5344CB8AC3E}">
        <p14:creationId xmlns:p14="http://schemas.microsoft.com/office/powerpoint/2010/main" val="1117355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C863-FD9A-4A61-A308-D8ADFF5BB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" y="152400"/>
            <a:ext cx="12089130" cy="61531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EF73F8B-B73A-4EDA-A1B9-69E72FC4F87F}"/>
                  </a:ext>
                </a:extLst>
              </p14:cNvPr>
              <p14:cNvContentPartPr/>
              <p14:nvPr/>
            </p14:nvContentPartPr>
            <p14:xfrm>
              <a:off x="1631280" y="2250360"/>
              <a:ext cx="8629920" cy="2593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EF73F8B-B73A-4EDA-A1B9-69E72FC4F8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1920" y="2241000"/>
                <a:ext cx="8648640" cy="2612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9D35383-C4B6-4DDE-9A30-D3B1CB895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5612" y="5238750"/>
            <a:ext cx="4517288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92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1200" y="3796079"/>
            <a:ext cx="838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u="sng" dirty="0">
                <a:solidFill>
                  <a:srgbClr val="FF0000"/>
                </a:solidFill>
                <a:latin typeface="Calibri" panose="020F0502020204030204"/>
              </a:rPr>
              <a:t>Theory-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/>
              </a:rPr>
              <a:t>ASHLAR Masonry blocks at Sacsayhuaman were put into place by carving them precisely &amp; they were dragged by rope to the construction site, a feat that at times required hundreds of men.</a:t>
            </a:r>
          </a:p>
        </p:txBody>
      </p:sp>
      <p:sp>
        <p:nvSpPr>
          <p:cNvPr id="5" name="TextBox 4"/>
          <p:cNvSpPr txBox="1"/>
          <p:nvPr/>
        </p:nvSpPr>
        <p:spPr>
          <a:xfrm rot="20683751">
            <a:off x="1620411" y="2070058"/>
            <a:ext cx="20132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FF0000"/>
                </a:solidFill>
                <a:latin typeface="Calibri" panose="020F0502020204030204"/>
              </a:rPr>
              <a:t>Megalithic</a:t>
            </a:r>
          </a:p>
          <a:p>
            <a:pPr algn="ctr"/>
            <a:r>
              <a:rPr lang="en-US" sz="2800" u="sng" dirty="0">
                <a:solidFill>
                  <a:srgbClr val="FF0000"/>
                </a:solidFill>
                <a:latin typeface="Calibri" panose="020F0502020204030204"/>
              </a:rPr>
              <a:t>Structure</a:t>
            </a:r>
          </a:p>
          <a:p>
            <a:pPr algn="ctr"/>
            <a:r>
              <a:rPr lang="en-US" sz="2800" u="sng" dirty="0">
                <a:solidFill>
                  <a:srgbClr val="FF0000"/>
                </a:solidFill>
                <a:latin typeface="Calibri" panose="020F0502020204030204"/>
              </a:rPr>
              <a:t>Like</a:t>
            </a:r>
          </a:p>
          <a:p>
            <a:pPr algn="ctr"/>
            <a:r>
              <a:rPr lang="en-US" sz="2800" u="sng" dirty="0" err="1">
                <a:solidFill>
                  <a:srgbClr val="FF0000"/>
                </a:solidFill>
                <a:latin typeface="Calibri" panose="020F0502020204030204"/>
              </a:rPr>
              <a:t>StoneHenge</a:t>
            </a:r>
            <a:endParaRPr lang="en-US" sz="2800" u="sng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B1970-6511-432C-96F6-FC386B034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26" y="2064902"/>
            <a:ext cx="4773374" cy="1897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43E08D-4637-4A73-8067-0E9114E132D8}"/>
              </a:ext>
            </a:extLst>
          </p:cNvPr>
          <p:cNvSpPr txBox="1"/>
          <p:nvPr/>
        </p:nvSpPr>
        <p:spPr>
          <a:xfrm rot="1066051">
            <a:off x="8944113" y="2316282"/>
            <a:ext cx="15591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/>
              </a:rPr>
              <a:t>Zigzagged </a:t>
            </a:r>
          </a:p>
          <a:p>
            <a:r>
              <a:rPr lang="en-US" sz="2000" b="1" dirty="0">
                <a:solidFill>
                  <a:srgbClr val="FF0000"/>
                </a:solidFill>
                <a:latin typeface="Calibri" panose="020F0502020204030204"/>
              </a:rPr>
              <a:t>formation</a:t>
            </a:r>
          </a:p>
          <a:p>
            <a:r>
              <a:rPr lang="en-US" sz="2000" b="1" dirty="0">
                <a:solidFill>
                  <a:srgbClr val="FF0000"/>
                </a:solidFill>
                <a:latin typeface="Calibri" panose="020F0502020204030204"/>
              </a:rPr>
              <a:t>= With Stand</a:t>
            </a:r>
          </a:p>
          <a:p>
            <a:r>
              <a:rPr lang="en-US" sz="2000" b="1" dirty="0">
                <a:solidFill>
                  <a:srgbClr val="FF0000"/>
                </a:solidFill>
                <a:latin typeface="Calibri" panose="020F0502020204030204"/>
              </a:rPr>
              <a:t>Earthquake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376A28-EE67-4AB3-B2F2-5CF3B62BB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768" y="624784"/>
            <a:ext cx="9182821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solidFill>
                  <a:srgbClr val="FF0000"/>
                </a:solidFill>
              </a:rPr>
              <a:t>Sasqa Waman</a:t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>Citadel=</a:t>
            </a:r>
            <a:r>
              <a:rPr lang="en-US" sz="2700" i="1" dirty="0"/>
              <a:t>Located on a steep hill that overlooks the city, the fortified complex has a wide view of the valley to the southeast</a:t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>Military Protection of City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11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271253"/>
            <a:ext cx="7886700" cy="43799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 err="1">
                <a:solidFill>
                  <a:srgbClr val="FF0000"/>
                </a:solidFill>
              </a:rPr>
              <a:t>Qorikancha</a:t>
            </a:r>
            <a:r>
              <a:rPr lang="en-US" b="1" u="sng" dirty="0">
                <a:solidFill>
                  <a:srgbClr val="FF0000"/>
                </a:solidFill>
              </a:rPr>
              <a:t> (“Golden House”)=Masonry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u="sng" dirty="0">
                <a:solidFill>
                  <a:srgbClr val="FF0000"/>
                </a:solidFill>
              </a:rPr>
              <a:t>Marked Time=Observatory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u="sng" dirty="0">
                <a:solidFill>
                  <a:srgbClr val="FF0000"/>
                </a:solidFill>
              </a:rPr>
              <a:t>Power &amp; Authority</a:t>
            </a:r>
            <a:br>
              <a:rPr lang="en-US" u="sng" dirty="0">
                <a:solidFill>
                  <a:srgbClr val="FF0000"/>
                </a:solidFill>
              </a:rPr>
            </a:br>
            <a:r>
              <a:rPr lang="en-US" b="1" u="sng" dirty="0">
                <a:solidFill>
                  <a:srgbClr val="FF0000"/>
                </a:solidFill>
              </a:rPr>
              <a:t>SUN GOD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1886" y="2057400"/>
            <a:ext cx="6359370" cy="5328454"/>
          </a:xfrm>
        </p:spPr>
        <p:txBody>
          <a:bodyPr>
            <a:normAutofit/>
          </a:bodyPr>
          <a:lstStyle/>
          <a:p>
            <a:r>
              <a:rPr lang="en-US" sz="2000" dirty="0"/>
              <a:t>Located in the center of the lower part of Cusco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Most sacred shrine= dedicated to the worship of the sun</a:t>
            </a:r>
          </a:p>
          <a:p>
            <a:pPr lvl="1" algn="ctr"/>
            <a:r>
              <a:rPr lang="en-US" sz="2000" b="1" dirty="0">
                <a:solidFill>
                  <a:srgbClr val="FF0000"/>
                </a:solidFill>
              </a:rPr>
              <a:t>Had many gods, but claimed descent from the sun, called Inti</a:t>
            </a:r>
          </a:p>
          <a:p>
            <a:r>
              <a:rPr lang="en-US" sz="2000" dirty="0"/>
              <a:t>Was the </a:t>
            </a:r>
            <a:r>
              <a:rPr lang="en-US" sz="2000" dirty="0">
                <a:solidFill>
                  <a:srgbClr val="FF0000"/>
                </a:solidFill>
              </a:rPr>
              <a:t>center point of the empire=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Shrines were also </a:t>
            </a:r>
            <a:r>
              <a:rPr lang="en-US" sz="2000" dirty="0">
                <a:solidFill>
                  <a:srgbClr val="FF0000"/>
                </a:solidFill>
              </a:rPr>
              <a:t>a marker of time, </a:t>
            </a:r>
            <a:r>
              <a:rPr lang="en-US" sz="2000" dirty="0">
                <a:solidFill>
                  <a:schemeClr val="tx1"/>
                </a:solidFill>
              </a:rPr>
              <a:t>as noble families held rituals around certain times of the year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</a:rPr>
              <a:t>After the conquest it was turned into a </a:t>
            </a:r>
            <a:r>
              <a:rPr lang="en-US" sz="2000" b="1" dirty="0" err="1">
                <a:solidFill>
                  <a:srgbClr val="FF0000"/>
                </a:solidFill>
              </a:rPr>
              <a:t>Monastary</a:t>
            </a:r>
            <a:r>
              <a:rPr lang="en-US" sz="2000" b="1" dirty="0">
                <a:solidFill>
                  <a:srgbClr val="FF0000"/>
                </a:solidFill>
              </a:rPr>
              <a:t> &amp; Church=Transformation over Time=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</a:rPr>
              <a:t>Like Pantheon, Hagia Sophia, Great Mosque of </a:t>
            </a:r>
            <a:r>
              <a:rPr lang="en-US" sz="2000" b="1" dirty="0" err="1">
                <a:solidFill>
                  <a:srgbClr val="FF0000"/>
                </a:solidFill>
              </a:rPr>
              <a:t>Cordaba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5" name="image19.jpg" descr="http://upload.wikimedia.org/wikipedia/commons/c/c8/Cusco_Coricancha_Inti-Huasi_main_view.jpg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22078" y="2281230"/>
            <a:ext cx="3117273" cy="2141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340" y="181875"/>
            <a:ext cx="1708110" cy="22741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51257" y="4555341"/>
            <a:ext cx="5266572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-68580" defTabSz="685800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/>
              </a:rPr>
              <a:t>Inside was a reproduction of the world in </a:t>
            </a:r>
            <a:r>
              <a:rPr lang="en-US" sz="2000" b="1" u="sng" dirty="0" err="1">
                <a:solidFill>
                  <a:srgbClr val="FF0000"/>
                </a:solidFill>
                <a:latin typeface="Calibri" panose="020F0502020204030204"/>
              </a:rPr>
              <a:t>minature</a:t>
            </a:r>
            <a:r>
              <a:rPr lang="en-US" sz="2000" b="1" u="sng" dirty="0">
                <a:solidFill>
                  <a:srgbClr val="FF0000"/>
                </a:solidFill>
                <a:latin typeface="Calibri" panose="020F0502020204030204"/>
              </a:rPr>
              <a:t> in the shape of a garden made from gold, silver, jewels, with people, animals, and plants</a:t>
            </a:r>
          </a:p>
          <a:p>
            <a:pPr marL="288036" lvl="1" indent="-137160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E48312"/>
              </a:buClr>
              <a:buFont typeface="Calibri" pitchFamily="34" charset="0"/>
              <a:buChar char="◦"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/>
              </a:rPr>
              <a:t>These were looted by the Spanish in 1532</a:t>
            </a:r>
          </a:p>
          <a:p>
            <a:pPr marL="288036" lvl="1" indent="-137160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E48312"/>
              </a:buClr>
              <a:buFont typeface="Calibri" pitchFamily="34" charset="0"/>
              <a:buChar char="◦"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/>
              </a:rPr>
              <a:t>MAIZE COB MAY HAVE BEEN IN THIS GARDEN</a:t>
            </a:r>
          </a:p>
        </p:txBody>
      </p:sp>
    </p:spTree>
    <p:extLst>
      <p:ext uri="{BB962C8B-B14F-4D97-AF65-F5344CB8AC3E}">
        <p14:creationId xmlns:p14="http://schemas.microsoft.com/office/powerpoint/2010/main" val="3570897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6253BC-BA8F-4922-9993-47C4FE22F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6200"/>
            <a:ext cx="9144000" cy="6248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FB51C5-4C7C-4333-A1E4-F4B5F19F8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5334000"/>
            <a:ext cx="3048000" cy="152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9C1066-DDD5-4729-9559-4C4EDD9B9C07}"/>
              </a:ext>
            </a:extLst>
          </p:cNvPr>
          <p:cNvSpPr/>
          <p:nvPr/>
        </p:nvSpPr>
        <p:spPr>
          <a:xfrm>
            <a:off x="1676400" y="502920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REPOUSSE=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shaped or ornamented with patterns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in relief made by hammering or pressing on the reverse side — used especially of metal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E6E88A-3383-4639-87CB-5009CBFCFD24}"/>
              </a:ext>
            </a:extLst>
          </p:cNvPr>
          <p:cNvSpPr txBox="1"/>
          <p:nvPr/>
        </p:nvSpPr>
        <p:spPr>
          <a:xfrm rot="689784">
            <a:off x="8796443" y="1005987"/>
            <a:ext cx="18045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May Have been a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Part of the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Golden House’s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World Garden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644CE1-08F4-48C1-8BF5-7E18568DB5B8}"/>
              </a:ext>
            </a:extLst>
          </p:cNvPr>
          <p:cNvSpPr txBox="1"/>
          <p:nvPr/>
        </p:nvSpPr>
        <p:spPr>
          <a:xfrm>
            <a:off x="4319613" y="1606151"/>
            <a:ext cx="16559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Demonstrates</a:t>
            </a: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Valuable Incan </a:t>
            </a: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Resources</a:t>
            </a:r>
          </a:p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= Gold &amp; Corn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53F5E-6FD9-4501-AB77-9141CF53A7BC}"/>
              </a:ext>
            </a:extLst>
          </p:cNvPr>
          <p:cNvSpPr txBox="1"/>
          <p:nvPr/>
        </p:nvSpPr>
        <p:spPr>
          <a:xfrm>
            <a:off x="1676401" y="381001"/>
            <a:ext cx="859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FF00"/>
                </a:solidFill>
                <a:latin typeface="Calibri" panose="020F0502020204030204"/>
              </a:rPr>
              <a:t>Draw</a:t>
            </a:r>
          </a:p>
          <a:p>
            <a:r>
              <a:rPr lang="en-US" sz="2400" b="1" u="sng" dirty="0">
                <a:solidFill>
                  <a:srgbClr val="FFFF00"/>
                </a:solidFill>
                <a:latin typeface="Calibri" panose="020F0502020204030204"/>
              </a:rPr>
              <a:t> This</a:t>
            </a:r>
          </a:p>
        </p:txBody>
      </p:sp>
    </p:spTree>
    <p:extLst>
      <p:ext uri="{BB962C8B-B14F-4D97-AF65-F5344CB8AC3E}">
        <p14:creationId xmlns:p14="http://schemas.microsoft.com/office/powerpoint/2010/main" val="4136410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1834848" y="1100484"/>
            <a:ext cx="4572001" cy="4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lnSpc>
                <a:spcPct val="115000"/>
              </a:lnSpc>
              <a:defRPr>
                <a:latin typeface="MinionPro-Regular"/>
                <a:ea typeface="MinionPro-Regular"/>
                <a:cs typeface="MinionPro-Regular"/>
                <a:sym typeface="MinionPro-Regular"/>
              </a:defRPr>
            </a:lvl1pPr>
          </a:lstStyle>
          <a:p>
            <a:pPr defTabSz="685800"/>
            <a:endParaRPr sz="20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10" name="image24.jpg" descr="http://www.enviajes.com/wp-content/uploads/2015/04/viajar-a-Peru-turismo-informacion-info-datos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146428" y="1985385"/>
            <a:ext cx="3705578" cy="2002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age25.jpg" descr="http://www.machu-picchu.cc/fotos/torreo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6657696" y="1948211"/>
            <a:ext cx="3387877" cy="2002235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/>
          <p:nvPr/>
        </p:nvSpPr>
        <p:spPr>
          <a:xfrm>
            <a:off x="7757668" y="4051793"/>
            <a:ext cx="17780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algn="ctr" defTabSz="685800"/>
            <a:r>
              <a:rPr kern="0" dirty="0">
                <a:solidFill>
                  <a:sysClr val="windowText" lastClr="000000"/>
                </a:solidFill>
              </a:rPr>
              <a:t>Observatory </a:t>
            </a:r>
          </a:p>
        </p:txBody>
      </p:sp>
      <p:pic>
        <p:nvPicPr>
          <p:cNvPr id="113" name="image26.jpg" descr="http://upload.wikimedia.org/wikipedia/commons/7/73/Intihuatana_Machu_Picchu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4693284" y="4442515"/>
            <a:ext cx="3581400" cy="156966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114"/>
          <p:cNvSpPr/>
          <p:nvPr/>
        </p:nvSpPr>
        <p:spPr>
          <a:xfrm>
            <a:off x="5429552" y="5981695"/>
            <a:ext cx="195459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defTabSz="685800"/>
            <a:r>
              <a:rPr kern="0" dirty="0">
                <a:solidFill>
                  <a:sysClr val="windowText" lastClr="000000"/>
                </a:solidFill>
              </a:rPr>
              <a:t>Intihuatana Stone</a:t>
            </a:r>
          </a:p>
        </p:txBody>
      </p:sp>
      <p:sp>
        <p:nvSpPr>
          <p:cNvPr id="2" name="Rectangle 1"/>
          <p:cNvSpPr/>
          <p:nvPr/>
        </p:nvSpPr>
        <p:spPr>
          <a:xfrm>
            <a:off x="2362200" y="177859"/>
            <a:ext cx="7200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800" kern="0" dirty="0">
                <a:solidFill>
                  <a:srgbClr val="FF0000"/>
                </a:solidFill>
              </a:rPr>
              <a:t>161. City of Machu Picchu. Central highlands, Peru. Inka</a:t>
            </a:r>
            <a:r>
              <a:rPr lang="en-US" sz="2000" kern="0" dirty="0">
                <a:solidFill>
                  <a:sysClr val="windowText" lastClr="000000"/>
                </a:solidFill>
              </a:rPr>
              <a:t>. </a:t>
            </a:r>
          </a:p>
          <a:p>
            <a:pPr algn="ctr" defTabSz="685800"/>
            <a:r>
              <a:rPr lang="en-US" sz="2000" kern="0" dirty="0">
                <a:solidFill>
                  <a:sysClr val="windowText" lastClr="000000"/>
                </a:solidFill>
              </a:rPr>
              <a:t>c. 1450–1540 C.E. Granite </a:t>
            </a:r>
          </a:p>
          <a:p>
            <a:pPr algn="ctr" defTabSz="685800"/>
            <a:r>
              <a:rPr lang="en-US" sz="2000" kern="0" dirty="0">
                <a:solidFill>
                  <a:sysClr val="windowText" lastClr="000000"/>
                </a:solidFill>
              </a:rPr>
              <a:t>(architectural complex). (3 images)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7C64FD-AAF9-4432-9506-EE8C69569315}"/>
              </a:ext>
            </a:extLst>
          </p:cNvPr>
          <p:cNvSpPr txBox="1"/>
          <p:nvPr/>
        </p:nvSpPr>
        <p:spPr>
          <a:xfrm>
            <a:off x="2041212" y="4030402"/>
            <a:ext cx="408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Machu Picchu= Emperor’s Summer Home</a:t>
            </a:r>
          </a:p>
        </p:txBody>
      </p:sp>
    </p:spTree>
    <p:extLst>
      <p:ext uri="{BB962C8B-B14F-4D97-AF65-F5344CB8AC3E}">
        <p14:creationId xmlns:p14="http://schemas.microsoft.com/office/powerpoint/2010/main" val="2928259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AB9A6-2624-4AD6-A411-95B268D9C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1AC4E5-3597-439C-821E-00480D066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" y="152401"/>
            <a:ext cx="11384280" cy="616838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502EFD2-C546-41CC-9E14-05042D8778C4}"/>
                  </a:ext>
                </a:extLst>
              </p14:cNvPr>
              <p14:cNvContentPartPr/>
              <p14:nvPr/>
            </p14:nvContentPartPr>
            <p14:xfrm>
              <a:off x="2452800" y="671400"/>
              <a:ext cx="864720" cy="36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502EFD2-C546-41CC-9E14-05042D8778C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36960" y="608040"/>
                <a:ext cx="89604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E60552F-9DB8-4C4D-8D8E-B3B4107E057B}"/>
                  </a:ext>
                </a:extLst>
              </p14:cNvPr>
              <p14:cNvContentPartPr/>
              <p14:nvPr/>
            </p14:nvContentPartPr>
            <p14:xfrm>
              <a:off x="9546600" y="3728880"/>
              <a:ext cx="478800" cy="100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E60552F-9DB8-4C4D-8D8E-B3B4107E057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30760" y="3665520"/>
                <a:ext cx="51012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091A5AD-D1D8-413B-8BA4-36E2C1113855}"/>
                  </a:ext>
                </a:extLst>
              </p14:cNvPr>
              <p14:cNvContentPartPr/>
              <p14:nvPr/>
            </p14:nvContentPartPr>
            <p14:xfrm>
              <a:off x="9632280" y="3943440"/>
              <a:ext cx="48600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091A5AD-D1D8-413B-8BA4-36E2C11138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16440" y="3880080"/>
                <a:ext cx="5173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EC5283F-1473-4E55-B68B-A364E88697D3}"/>
                  </a:ext>
                </a:extLst>
              </p14:cNvPr>
              <p14:cNvContentPartPr/>
              <p14:nvPr/>
            </p14:nvContentPartPr>
            <p14:xfrm>
              <a:off x="9632280" y="4157640"/>
              <a:ext cx="343080" cy="644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EC5283F-1473-4E55-B68B-A364E88697D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16440" y="4094280"/>
                <a:ext cx="37440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A2C0EB-BA82-4CB2-ACE2-A4D5E5A96074}"/>
                  </a:ext>
                </a:extLst>
              </p14:cNvPr>
              <p14:cNvContentPartPr/>
              <p14:nvPr/>
            </p14:nvContentPartPr>
            <p14:xfrm>
              <a:off x="2702640" y="1114200"/>
              <a:ext cx="6901200" cy="3822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A2C0EB-BA82-4CB2-ACE2-A4D5E5A9607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86800" y="1050840"/>
                <a:ext cx="6932520" cy="39492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4914213-A23E-4BD7-B3DC-BDB7C51A0DDF}"/>
              </a:ext>
            </a:extLst>
          </p:cNvPr>
          <p:cNvSpPr txBox="1"/>
          <p:nvPr/>
        </p:nvSpPr>
        <p:spPr>
          <a:xfrm>
            <a:off x="681927" y="202721"/>
            <a:ext cx="2635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3400 Feet Above Sea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4C530-4288-473A-A022-9AF80C79908D}"/>
              </a:ext>
            </a:extLst>
          </p:cNvPr>
          <p:cNvSpPr txBox="1"/>
          <p:nvPr/>
        </p:nvSpPr>
        <p:spPr>
          <a:xfrm>
            <a:off x="10038258" y="3381972"/>
            <a:ext cx="1117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/>
              </a:rPr>
              <a:t>2430 Feet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FFAB21-4529-4C2C-A845-488F7F87F419}"/>
              </a:ext>
            </a:extLst>
          </p:cNvPr>
          <p:cNvSpPr txBox="1"/>
          <p:nvPr/>
        </p:nvSpPr>
        <p:spPr>
          <a:xfrm>
            <a:off x="3536933" y="4871923"/>
            <a:ext cx="323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Calibri" panose="020F0502020204030204"/>
              </a:rPr>
              <a:t>Miami is 6 Feet Above Sea Level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88EF71A-3A8C-47CE-B415-0B7FB89D9076}"/>
                  </a:ext>
                </a:extLst>
              </p14:cNvPr>
              <p14:cNvContentPartPr/>
              <p14:nvPr/>
            </p14:nvContentPartPr>
            <p14:xfrm>
              <a:off x="9003360" y="4007520"/>
              <a:ext cx="57600" cy="1148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88EF71A-3A8C-47CE-B415-0B7FB89D907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87520" y="3944160"/>
                <a:ext cx="8892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7811C3B-4B76-472D-8680-8081C4E187FE}"/>
                  </a:ext>
                </a:extLst>
              </p14:cNvPr>
              <p14:cNvContentPartPr/>
              <p14:nvPr/>
            </p14:nvContentPartPr>
            <p14:xfrm>
              <a:off x="9310800" y="3986280"/>
              <a:ext cx="57240" cy="142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7811C3B-4B76-472D-8680-8081C4E187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294960" y="3922920"/>
                <a:ext cx="8856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982B4F5-53A3-4BCA-AD7B-C2C7C8CA0B0B}"/>
                  </a:ext>
                </a:extLst>
              </p14:cNvPr>
              <p14:cNvContentPartPr/>
              <p14:nvPr/>
            </p14:nvContentPartPr>
            <p14:xfrm>
              <a:off x="9017760" y="3914640"/>
              <a:ext cx="300600" cy="219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982B4F5-53A3-4BCA-AD7B-C2C7C8CA0B0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001920" y="3851280"/>
                <a:ext cx="33192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47BB3F5-8716-476B-AB71-825DF623DE4F}"/>
                  </a:ext>
                </a:extLst>
              </p14:cNvPr>
              <p14:cNvContentPartPr/>
              <p14:nvPr/>
            </p14:nvContentPartPr>
            <p14:xfrm>
              <a:off x="9539400" y="3879000"/>
              <a:ext cx="443160" cy="21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47BB3F5-8716-476B-AB71-825DF623DE4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523560" y="3815640"/>
                <a:ext cx="47448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FDE899-7CEA-4AA5-B1A4-A0BD8817B44E}"/>
                  </a:ext>
                </a:extLst>
              </p14:cNvPr>
              <p14:cNvContentPartPr/>
              <p14:nvPr/>
            </p14:nvContentPartPr>
            <p14:xfrm>
              <a:off x="9525000" y="4107600"/>
              <a:ext cx="414720" cy="360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FDE899-7CEA-4AA5-B1A4-A0BD8817B44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509160" y="4044240"/>
                <a:ext cx="44604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8F2D6D2-363D-41DD-947F-AE54A5E9AE79}"/>
                  </a:ext>
                </a:extLst>
              </p14:cNvPr>
              <p14:cNvContentPartPr/>
              <p14:nvPr/>
            </p14:nvContentPartPr>
            <p14:xfrm>
              <a:off x="6688920" y="3800520"/>
              <a:ext cx="1564920" cy="10576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8F2D6D2-363D-41DD-947F-AE54A5E9AE7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673080" y="3737160"/>
                <a:ext cx="1596240" cy="11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04B2800-AABD-435F-9CFA-92B694643502}"/>
                  </a:ext>
                </a:extLst>
              </p14:cNvPr>
              <p14:cNvContentPartPr/>
              <p14:nvPr/>
            </p14:nvContentPartPr>
            <p14:xfrm>
              <a:off x="4374480" y="1900080"/>
              <a:ext cx="50400" cy="10861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04B2800-AABD-435F-9CFA-92B69464350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358640" y="1836720"/>
                <a:ext cx="81720" cy="12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0EA8F62-BE60-419A-B791-AE3B21073E67}"/>
                  </a:ext>
                </a:extLst>
              </p14:cNvPr>
              <p14:cNvContentPartPr/>
              <p14:nvPr/>
            </p14:nvContentPartPr>
            <p14:xfrm>
              <a:off x="4467360" y="1836000"/>
              <a:ext cx="36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0EA8F62-BE60-419A-B791-AE3B21073E6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451520" y="177264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5A1C39-0177-48B2-9A2B-8819A0F47E32}"/>
                  </a:ext>
                </a:extLst>
              </p14:cNvPr>
              <p14:cNvContentPartPr/>
              <p14:nvPr/>
            </p14:nvContentPartPr>
            <p14:xfrm>
              <a:off x="4238760" y="1607400"/>
              <a:ext cx="300240" cy="15004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5A1C39-0177-48B2-9A2B-8819A0F47E3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222920" y="1544040"/>
                <a:ext cx="331560" cy="16272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2DC68BE-A01E-411E-AEBA-F3E3BDE8FAA5}"/>
              </a:ext>
            </a:extLst>
          </p:cNvPr>
          <p:cNvSpPr txBox="1"/>
          <p:nvPr/>
        </p:nvSpPr>
        <p:spPr>
          <a:xfrm>
            <a:off x="7471380" y="2146363"/>
            <a:ext cx="20730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From Cusco= </a:t>
            </a:r>
          </a:p>
          <a:p>
            <a:r>
              <a:rPr lang="en-US" b="1" dirty="0">
                <a:solidFill>
                  <a:srgbClr val="FF0000"/>
                </a:solidFill>
              </a:rPr>
              <a:t>descends  970 ft to </a:t>
            </a:r>
          </a:p>
          <a:p>
            <a:r>
              <a:rPr lang="en-US" b="1" dirty="0">
                <a:solidFill>
                  <a:srgbClr val="FF0000"/>
                </a:solidFill>
              </a:rPr>
              <a:t>The Summer Home </a:t>
            </a:r>
          </a:p>
          <a:p>
            <a:r>
              <a:rPr lang="en-US" b="1" dirty="0">
                <a:solidFill>
                  <a:srgbClr val="FF0000"/>
                </a:solidFill>
              </a:rPr>
              <a:t>of the Incan</a:t>
            </a:r>
          </a:p>
          <a:p>
            <a:r>
              <a:rPr lang="en-US" b="1" dirty="0">
                <a:solidFill>
                  <a:srgbClr val="FF0000"/>
                </a:solidFill>
              </a:rPr>
              <a:t> Emperor </a:t>
            </a:r>
          </a:p>
        </p:txBody>
      </p:sp>
    </p:spTree>
    <p:extLst>
      <p:ext uri="{BB962C8B-B14F-4D97-AF65-F5344CB8AC3E}">
        <p14:creationId xmlns:p14="http://schemas.microsoft.com/office/powerpoint/2010/main" val="90131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C8C9D4-8B1F-4823-A57E-E6254F478F48}"/>
              </a:ext>
            </a:extLst>
          </p:cNvPr>
          <p:cNvSpPr/>
          <p:nvPr/>
        </p:nvSpPr>
        <p:spPr>
          <a:xfrm>
            <a:off x="5390776" y="2290275"/>
            <a:ext cx="6958776" cy="4567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2000" b="1" u="sng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</a:t>
            </a: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                         </a:t>
            </a:r>
            <a:r>
              <a:rPr lang="en-US" sz="2000" b="1" u="sng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*Terraces                               Royal Estate= host feasts &amp; sun</a:t>
            </a:r>
          </a:p>
          <a:p>
            <a:pPr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*Stone Buildings                                               rituals</a:t>
            </a:r>
          </a:p>
          <a:p>
            <a:pPr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*Rock outcrops</a:t>
            </a:r>
          </a:p>
          <a:p>
            <a:pPr defTabSz="685800">
              <a:lnSpc>
                <a:spcPct val="107000"/>
              </a:lnSpc>
              <a:spcAft>
                <a:spcPts val="600"/>
              </a:spcAft>
              <a:defRPr/>
            </a:pPr>
            <a:endParaRPr lang="en-US" sz="20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2000" b="1" u="sng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CONTENT:</a:t>
            </a: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sz="2000" b="1" u="sng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CONTEXT:</a:t>
            </a: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07000"/>
              </a:lnSpc>
              <a:defRPr/>
            </a:pPr>
            <a:r>
              <a:rPr lang="en-US" sz="2000" b="1" i="1" u="sng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ART CHARACTERISTICS</a:t>
            </a: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07000"/>
              </a:lnSpc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</a:t>
            </a: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07000"/>
              </a:lnSpc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</a:t>
            </a: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07000"/>
              </a:lnSpc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</a:t>
            </a: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07000"/>
              </a:lnSpc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</a:t>
            </a:r>
            <a:endParaRPr lang="en-US" sz="2000" dirty="0">
              <a:solidFill>
                <a:prstClr val="white"/>
              </a:solidFill>
              <a:latin typeface="Goudy Old Style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FD0C05-5752-4164-8336-6ED0C91BE62D}"/>
              </a:ext>
            </a:extLst>
          </p:cNvPr>
          <p:cNvCxnSpPr>
            <a:cxnSpLocks/>
          </p:cNvCxnSpPr>
          <p:nvPr/>
        </p:nvCxnSpPr>
        <p:spPr>
          <a:xfrm>
            <a:off x="8206740" y="2260140"/>
            <a:ext cx="0" cy="48006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055A4A-19B3-4FC4-8EFA-25B58CEA70BC}"/>
              </a:ext>
            </a:extLst>
          </p:cNvPr>
          <p:cNvCxnSpPr>
            <a:cxnSpLocks/>
          </p:cNvCxnSpPr>
          <p:nvPr/>
        </p:nvCxnSpPr>
        <p:spPr>
          <a:xfrm>
            <a:off x="5440470" y="4629335"/>
            <a:ext cx="5803793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25528A8-9D09-4F0F-8AD9-67817895FF5C}"/>
              </a:ext>
            </a:extLst>
          </p:cNvPr>
          <p:cNvSpPr txBox="1"/>
          <p:nvPr/>
        </p:nvSpPr>
        <p:spPr>
          <a:xfrm>
            <a:off x="5074910" y="189091"/>
            <a:ext cx="6433003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00B0F0"/>
                </a:solidFill>
                <a:latin typeface="Goudy Old Style"/>
              </a:rPr>
              <a:t>ATTRIBUTION:</a:t>
            </a:r>
            <a:endParaRPr lang="en-US" b="1" dirty="0">
              <a:solidFill>
                <a:srgbClr val="FFFF00"/>
              </a:solidFill>
              <a:latin typeface="Goudy Old Style"/>
            </a:endParaRPr>
          </a:p>
          <a:p>
            <a:pPr algn="ctr" defTabSz="685800">
              <a:defRPr/>
            </a:pPr>
            <a:r>
              <a:rPr lang="en-US" sz="2800" dirty="0">
                <a:solidFill>
                  <a:srgbClr val="FFFF00"/>
                </a:solidFill>
              </a:rPr>
              <a:t>Machu Picchu, Peru, </a:t>
            </a:r>
          </a:p>
          <a:p>
            <a:pPr algn="ctr" defTabSz="685800">
              <a:defRPr/>
            </a:pPr>
            <a:r>
              <a:rPr lang="en-US" sz="2800" dirty="0">
                <a:solidFill>
                  <a:srgbClr val="FFFF00"/>
                </a:solidFill>
              </a:rPr>
              <a:t>c. 1450–1540</a:t>
            </a:r>
          </a:p>
          <a:p>
            <a:pPr algn="ctr" defTabSz="685800">
              <a:defRPr/>
            </a:pPr>
            <a:r>
              <a:rPr lang="en-US" sz="2800" b="1" dirty="0">
                <a:solidFill>
                  <a:srgbClr val="FFFF00"/>
                </a:solidFill>
                <a:latin typeface="Goudy Old Style"/>
              </a:rPr>
              <a:t>Dry Stone Walls (like ashlar masonry= no use of mortar)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EB44272-7C81-439D-B5DC-89F664ABCEA3}"/>
              </a:ext>
            </a:extLst>
          </p:cNvPr>
          <p:cNvSpPr/>
          <p:nvPr/>
        </p:nvSpPr>
        <p:spPr>
          <a:xfrm>
            <a:off x="635117" y="5404665"/>
            <a:ext cx="978408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Goudy Old Styl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B82F1F-9464-4CE9-8D7A-5688B60FA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19" y="189091"/>
            <a:ext cx="4838691" cy="63602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D7DDB7-B6B7-4355-A57C-B5BE382940F0}"/>
              </a:ext>
            </a:extLst>
          </p:cNvPr>
          <p:cNvSpPr txBox="1"/>
          <p:nvPr/>
        </p:nvSpPr>
        <p:spPr>
          <a:xfrm>
            <a:off x="1061172" y="1613809"/>
            <a:ext cx="3697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1) Sight lines to mountain tops=APUS</a:t>
            </a:r>
          </a:p>
          <a:p>
            <a:r>
              <a:rPr lang="en-US" dirty="0"/>
              <a:t>=Ancestral Deities= Makes Site Sacred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CDF99AB3-656A-445F-A126-65DBA47D7BD7}"/>
              </a:ext>
            </a:extLst>
          </p:cNvPr>
          <p:cNvSpPr/>
          <p:nvPr/>
        </p:nvSpPr>
        <p:spPr>
          <a:xfrm rot="3684162">
            <a:off x="1565905" y="769411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1295401"/>
            <a:ext cx="75438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u="sng" dirty="0"/>
              <a:t>Site</a:t>
            </a:r>
            <a:br>
              <a:rPr lang="en-US" sz="3100" b="1" u="sng" dirty="0"/>
            </a:br>
            <a:r>
              <a:rPr lang="en-US" sz="3100" b="1" dirty="0"/>
              <a:t>Built as a royal estate for the First Inka Emperor </a:t>
            </a:r>
            <a:r>
              <a:rPr lang="en-US" sz="3100" b="1" dirty="0" err="1"/>
              <a:t>Pachacuti</a:t>
            </a:r>
            <a:r>
              <a:rPr lang="en-US" sz="3100" b="1" dirty="0"/>
              <a:t> Inka </a:t>
            </a:r>
            <a:r>
              <a:rPr lang="en-US" sz="3100" b="1" dirty="0" err="1"/>
              <a:t>Yupanqui</a:t>
            </a:r>
            <a:r>
              <a:rPr lang="en-US" sz="3100" b="1" dirty="0"/>
              <a:t> after a Successful Military Campaign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9088" y="1323976"/>
            <a:ext cx="5929312" cy="6081712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</a:rPr>
              <a:t>CONTENT:</a:t>
            </a:r>
          </a:p>
          <a:p>
            <a:pPr algn="ctr"/>
            <a:r>
              <a:rPr lang="en-US" sz="1800" dirty="0"/>
              <a:t>  1) </a:t>
            </a:r>
            <a:r>
              <a:rPr lang="en-US" sz="1800" dirty="0">
                <a:solidFill>
                  <a:srgbClr val="FF0000"/>
                </a:solidFill>
              </a:rPr>
              <a:t>On a mountain saddle overlooking the Urubamba River</a:t>
            </a:r>
          </a:p>
          <a:p>
            <a:pPr marL="150876" lvl="1" indent="0" algn="ctr">
              <a:buNone/>
            </a:pPr>
            <a:r>
              <a:rPr lang="en-US" sz="1800" dirty="0">
                <a:solidFill>
                  <a:srgbClr val="FF0000"/>
                </a:solidFill>
              </a:rPr>
              <a:t>2)Three days walk from City of Cusco</a:t>
            </a:r>
          </a:p>
          <a:p>
            <a:pPr marL="150876" lvl="1" indent="0" algn="ctr">
              <a:buNone/>
            </a:pPr>
            <a:r>
              <a:rPr lang="en-US" sz="1800" dirty="0">
                <a:solidFill>
                  <a:srgbClr val="FF0000"/>
                </a:solidFill>
              </a:rPr>
              <a:t>3)3,000 feet lower in elevation</a:t>
            </a:r>
          </a:p>
          <a:p>
            <a:pPr marL="150876" lvl="1" indent="0" algn="ctr">
              <a:buNone/>
            </a:pPr>
            <a:r>
              <a:rPr lang="en-US" sz="1800" dirty="0">
                <a:solidFill>
                  <a:srgbClr val="FF0000"/>
                </a:solidFill>
              </a:rPr>
              <a:t>4)Site was chosen for its relationship to the Andean landscape, including sight lines to other mountain peaks, called APUS=Ancestral Deities throughout the Andes</a:t>
            </a:r>
          </a:p>
          <a:p>
            <a:pPr marL="150876" lvl="1" indent="0" algn="ctr">
              <a:buNone/>
            </a:pPr>
            <a:r>
              <a:rPr lang="en-US" sz="3200" b="1" u="sng" dirty="0">
                <a:solidFill>
                  <a:srgbClr val="FF0000"/>
                </a:solidFill>
              </a:rPr>
              <a:t>FUNCTION:</a:t>
            </a:r>
          </a:p>
          <a:p>
            <a:pPr algn="ctr"/>
            <a:r>
              <a:rPr lang="en-US" sz="1800" b="1" dirty="0"/>
              <a:t>Intended as place for the </a:t>
            </a:r>
            <a:r>
              <a:rPr lang="en-US" sz="1800" b="1" u="sng" dirty="0"/>
              <a:t>emperor to hold feasts, perform religious ceremonies, and administer the affairs of the empire</a:t>
            </a:r>
          </a:p>
          <a:p>
            <a:pPr algn="ctr"/>
            <a:r>
              <a:rPr lang="en-US" sz="1800" b="1" dirty="0"/>
              <a:t>Contains housing for elites, retainers and religious staff, religious shrines, fountains, and terraces, and carved rocky outcrops</a:t>
            </a:r>
          </a:p>
          <a:p>
            <a:pPr lvl="1" algn="ctr"/>
            <a:r>
              <a:rPr lang="en-US" sz="2400" dirty="0"/>
              <a:t>Socially Stratified=Divided by CLASS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05600" y="1583268"/>
            <a:ext cx="3657600" cy="47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96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88073"/>
            <a:ext cx="8305800" cy="55159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        Machu Pichu</a:t>
            </a:r>
            <a:br>
              <a:rPr lang="en-US" b="1" u="sng" dirty="0"/>
            </a:br>
            <a:r>
              <a:rPr lang="en-US" b="1" u="sng" dirty="0"/>
              <a:t>Abandoned After 80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3500" y="839669"/>
            <a:ext cx="6286500" cy="6019800"/>
          </a:xfrm>
        </p:spPr>
        <p:txBody>
          <a:bodyPr>
            <a:normAutofit/>
          </a:bodyPr>
          <a:lstStyle/>
          <a:p>
            <a:pPr algn="ctr"/>
            <a:r>
              <a:rPr lang="en-US" sz="1900" b="1" dirty="0">
                <a:solidFill>
                  <a:srgbClr val="FF0000"/>
                </a:solidFill>
              </a:rPr>
              <a:t>All houses and terraces are built by carefully fitting individual blocks against each other</a:t>
            </a:r>
          </a:p>
          <a:p>
            <a:pPr lvl="1" algn="ctr"/>
            <a:r>
              <a:rPr lang="en-US" sz="1900" b="1" dirty="0">
                <a:solidFill>
                  <a:srgbClr val="FF0000"/>
                </a:solidFill>
              </a:rPr>
              <a:t>Like the wall in City of Cusco</a:t>
            </a:r>
          </a:p>
          <a:p>
            <a:pPr lvl="1" algn="ctr"/>
            <a:r>
              <a:rPr lang="en-US" sz="1900" b="1" dirty="0">
                <a:solidFill>
                  <a:srgbClr val="FF0000"/>
                </a:solidFill>
              </a:rPr>
              <a:t>Outward walls were smoothed, like the Golden House</a:t>
            </a:r>
          </a:p>
          <a:p>
            <a:r>
              <a:rPr lang="en-US" sz="1700" b="1" i="1" u="sng" dirty="0">
                <a:solidFill>
                  <a:srgbClr val="FF0000"/>
                </a:solidFill>
              </a:rPr>
              <a:t>TERRACES</a:t>
            </a:r>
            <a:r>
              <a:rPr lang="en-US" sz="1700" b="1" dirty="0"/>
              <a:t> =Increase arable land surface and reduce erosion by creating walled steps down </a:t>
            </a:r>
          </a:p>
          <a:p>
            <a:pPr algn="ctr"/>
            <a:r>
              <a:rPr lang="en-US" sz="1700" b="1" dirty="0">
                <a:solidFill>
                  <a:srgbClr val="FF0000"/>
                </a:solidFill>
              </a:rPr>
              <a:t>Provided Food for the emperor and entourage during his visits, and producing ritually-important maize crops</a:t>
            </a:r>
          </a:p>
          <a:p>
            <a:pPr algn="ctr"/>
            <a:r>
              <a:rPr lang="en-US" sz="2000" b="1" u="sng" dirty="0">
                <a:solidFill>
                  <a:srgbClr val="7030A0"/>
                </a:solidFill>
              </a:rPr>
              <a:t>Water management was crucial</a:t>
            </a:r>
          </a:p>
          <a:p>
            <a:pPr lvl="1"/>
            <a:r>
              <a:rPr lang="en-US" sz="1800" b="1" dirty="0"/>
              <a:t>1)System of stone channels that channeled rain and spring water into 16 stone fountains</a:t>
            </a:r>
          </a:p>
          <a:p>
            <a:pPr lvl="1"/>
            <a:r>
              <a:rPr lang="en-US" sz="1800" b="1" dirty="0"/>
              <a:t>2)May have been a ritual bath for the emperor, connected to his duties as a sacred king</a:t>
            </a:r>
          </a:p>
          <a:p>
            <a:pPr algn="ctr"/>
            <a:r>
              <a:rPr lang="en-US" sz="3200" b="1" dirty="0">
                <a:solidFill>
                  <a:srgbClr val="001BA0"/>
                </a:solidFill>
              </a:rPr>
              <a:t>2,430 meters (7,970 feet)</a:t>
            </a:r>
            <a:endParaRPr lang="en-US" sz="3200" dirty="0"/>
          </a:p>
          <a:p>
            <a:pPr lvl="1" algn="ctr"/>
            <a:r>
              <a:rPr lang="en-US" sz="3200" b="1" dirty="0">
                <a:solidFill>
                  <a:srgbClr val="FF0000"/>
                </a:solidFill>
              </a:rPr>
              <a:t>Socially Stratified</a:t>
            </a:r>
          </a:p>
          <a:p>
            <a:pPr lvl="1" algn="ctr"/>
            <a:r>
              <a:rPr lang="en-US" sz="3200" b="1" dirty="0">
                <a:solidFill>
                  <a:srgbClr val="FF0000"/>
                </a:solidFill>
              </a:rPr>
              <a:t>=Divided by CLASS</a:t>
            </a:r>
          </a:p>
          <a:p>
            <a:pPr lvl="1"/>
            <a:endParaRPr lang="en-US" dirty="0"/>
          </a:p>
        </p:txBody>
      </p:sp>
      <p:pic>
        <p:nvPicPr>
          <p:cNvPr id="5" name="image24.jpg" descr="http://www.enviajes.com/wp-content/uploads/2015/04/viajar-a-Peru-turismo-informacion-info-datos.jpg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86637" y="2528888"/>
            <a:ext cx="4038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272" y="288073"/>
            <a:ext cx="2819400" cy="1846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4235EC-2ACA-45B9-98A2-320F241F7529}"/>
              </a:ext>
            </a:extLst>
          </p:cNvPr>
          <p:cNvSpPr txBox="1"/>
          <p:nvPr/>
        </p:nvSpPr>
        <p:spPr>
          <a:xfrm>
            <a:off x="471488" y="671512"/>
            <a:ext cx="566181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C</a:t>
            </a:r>
          </a:p>
          <a:p>
            <a:r>
              <a:rPr lang="en-US" sz="4400" b="1" dirty="0"/>
              <a:t>O</a:t>
            </a:r>
          </a:p>
          <a:p>
            <a:r>
              <a:rPr lang="en-US" sz="4400" b="1" dirty="0"/>
              <a:t>N</a:t>
            </a:r>
          </a:p>
          <a:p>
            <a:r>
              <a:rPr lang="en-US" sz="4400" b="1" dirty="0"/>
              <a:t>T</a:t>
            </a:r>
          </a:p>
          <a:p>
            <a:r>
              <a:rPr lang="en-US" sz="4400" b="1" dirty="0"/>
              <a:t>E</a:t>
            </a:r>
          </a:p>
          <a:p>
            <a:r>
              <a:rPr lang="en-US" sz="4400" b="1" dirty="0"/>
              <a:t>X</a:t>
            </a:r>
          </a:p>
          <a:p>
            <a:r>
              <a:rPr lang="en-US" sz="4400" b="1" dirty="0"/>
              <a:t>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28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4721" y="494235"/>
            <a:ext cx="7010400" cy="1039427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Common Art Details</a:t>
            </a:r>
            <a:br>
              <a:rPr lang="en-US" b="1" u="sng" dirty="0"/>
            </a:br>
            <a:r>
              <a:rPr lang="en-US" b="1" u="sng" dirty="0"/>
              <a:t> Indigenous American  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34110" y="1893591"/>
            <a:ext cx="4038600" cy="4407408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b="1" u="sng" dirty="0">
                <a:solidFill>
                  <a:srgbClr val="C00000"/>
                </a:solidFill>
              </a:rPr>
              <a:t>Blood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sz="2400" b="1" u="sng" dirty="0">
                <a:solidFill>
                  <a:schemeClr val="tx1"/>
                </a:solidFill>
              </a:rPr>
              <a:t>Power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sz="2400" b="1" u="sng" dirty="0">
                <a:solidFill>
                  <a:schemeClr val="tx1"/>
                </a:solidFill>
              </a:rPr>
              <a:t>Activates the Spirit World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sz="2400" b="1" u="sng" dirty="0">
                <a:solidFill>
                  <a:schemeClr val="tx1"/>
                </a:solidFill>
              </a:rPr>
              <a:t>Connects to gods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sz="2400" b="1" u="sng" dirty="0">
                <a:solidFill>
                  <a:schemeClr val="tx1"/>
                </a:solidFill>
              </a:rPr>
              <a:t>Stimulates Fertility , Agriculture &amp; Blessings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en-US" sz="2400" b="1" u="sng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480322" y="1447800"/>
            <a:ext cx="4187678" cy="330062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</a:rPr>
              <a:t>Ashlar Masonry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sz="1800" b="1" u="sng" dirty="0">
                <a:solidFill>
                  <a:schemeClr val="tx1"/>
                </a:solidFill>
              </a:rPr>
              <a:t>Created</a:t>
            </a:r>
          </a:p>
          <a:p>
            <a:pPr marL="114300" indent="0" algn="ctr">
              <a:buNone/>
            </a:pPr>
            <a:r>
              <a:rPr lang="en-US" sz="1800" b="1" u="sng" dirty="0">
                <a:solidFill>
                  <a:schemeClr val="tx1"/>
                </a:solidFill>
              </a:rPr>
              <a:t>Stable &amp; Solid Structure</a:t>
            </a:r>
          </a:p>
          <a:p>
            <a:pPr marL="114300" indent="0" algn="ctr">
              <a:buNone/>
            </a:pPr>
            <a:endParaRPr lang="en-US" sz="1800" b="1" u="sng" dirty="0">
              <a:solidFill>
                <a:schemeClr val="tx1"/>
              </a:solidFill>
            </a:endParaRPr>
          </a:p>
          <a:p>
            <a:pPr marL="114300" indent="0" algn="ctr">
              <a:buNone/>
            </a:pPr>
            <a:endParaRPr lang="en-US" sz="1800" b="1" u="sng" dirty="0">
              <a:solidFill>
                <a:schemeClr val="tx1"/>
              </a:solidFill>
            </a:endParaRPr>
          </a:p>
          <a:p>
            <a:pPr marL="114300" indent="0" algn="ctr">
              <a:buNone/>
            </a:pPr>
            <a:endParaRPr lang="en-US" sz="1800" b="1" u="sng" dirty="0">
              <a:solidFill>
                <a:schemeClr val="tx1"/>
              </a:solidFill>
            </a:endParaRPr>
          </a:p>
          <a:p>
            <a:pPr marL="114300" indent="0" algn="ctr">
              <a:buNone/>
            </a:pPr>
            <a:r>
              <a:rPr lang="en-US" sz="2000" b="1" u="sng" dirty="0">
                <a:solidFill>
                  <a:srgbClr val="C00000"/>
                </a:solidFill>
              </a:rPr>
              <a:t>Underground= Fertility &amp; Mother Earth</a:t>
            </a:r>
          </a:p>
          <a:p>
            <a:pPr marL="114300" indent="0" algn="ctr">
              <a:buNone/>
            </a:pPr>
            <a:r>
              <a:rPr lang="en-US" sz="2000" b="1" u="sng" dirty="0">
                <a:solidFill>
                  <a:srgbClr val="C00000"/>
                </a:solidFill>
              </a:rPr>
              <a:t>Pyramids &amp; High Structures= Sun God= Power &amp; Authority</a:t>
            </a:r>
          </a:p>
          <a:p>
            <a:pPr marL="114300" indent="0" algn="ctr">
              <a:buNone/>
            </a:pPr>
            <a:endParaRPr lang="en-US" sz="2000" b="1" u="sng" dirty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en-US" b="1" u="sng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7978" y="4662318"/>
            <a:ext cx="799449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u="sng" dirty="0">
                <a:solidFill>
                  <a:srgbClr val="C00000"/>
                </a:solidFill>
                <a:latin typeface="Century Gothic"/>
              </a:rPr>
              <a:t>SNAKE MOTIFS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2800" b="1" u="sng" dirty="0">
                <a:solidFill>
                  <a:prstClr val="black"/>
                </a:solidFill>
                <a:latin typeface="Century Gothic"/>
              </a:rPr>
              <a:t>Wisdom &amp; Power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2800" b="1" u="sng" dirty="0">
                <a:solidFill>
                  <a:prstClr val="black"/>
                </a:solidFill>
                <a:latin typeface="Century Gothic"/>
              </a:rPr>
              <a:t>Connection to Mother Earth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2800" b="1" u="sng" dirty="0">
                <a:solidFill>
                  <a:prstClr val="black"/>
                </a:solidFill>
                <a:latin typeface="Century Gothic"/>
              </a:rPr>
              <a:t>Umbilical Cord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2800" b="1" u="sng" dirty="0">
                <a:solidFill>
                  <a:prstClr val="black"/>
                </a:solidFill>
                <a:latin typeface="Century Gothic"/>
              </a:rPr>
              <a:t>Bridge between the Living World &amp; Afterlife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b="1" u="sng" dirty="0">
              <a:solidFill>
                <a:prstClr val="black"/>
              </a:solidFill>
              <a:latin typeface="Century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u="sng" dirty="0">
              <a:solidFill>
                <a:srgbClr val="C00000"/>
              </a:solidFill>
              <a:latin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25" y="4885100"/>
            <a:ext cx="1828800" cy="20286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455" y="4724979"/>
            <a:ext cx="1695450" cy="19476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177" y="1672590"/>
            <a:ext cx="1907521" cy="285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5D1E38-4F8C-4123-A2D8-E40867482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738" y="2557464"/>
            <a:ext cx="2847975" cy="8715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73D2BF-B082-420D-AFF9-F3F20832D1E1}"/>
              </a:ext>
            </a:extLst>
          </p:cNvPr>
          <p:cNvSpPr/>
          <p:nvPr/>
        </p:nvSpPr>
        <p:spPr>
          <a:xfrm>
            <a:off x="-73118" y="284231"/>
            <a:ext cx="266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Century Gothic"/>
              </a:rPr>
              <a:t>BIG</a:t>
            </a:r>
          </a:p>
          <a:p>
            <a:pPr algn="ctr"/>
            <a:r>
              <a:rPr lang="en-US" sz="2000" b="1" dirty="0">
                <a:solidFill>
                  <a:prstClr val="black"/>
                </a:solidFill>
                <a:latin typeface="Century Gothic"/>
              </a:rPr>
              <a:t>IDEAS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3FF22B-70B8-4F07-8D01-147074175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035" y="958566"/>
            <a:ext cx="1119905" cy="132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52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CFE7E-3ED0-4709-BDCA-1237C2EF2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b="1" dirty="0"/>
              <a:t>REMEMBER THE TWO TYPES OF QUESTIONS</a:t>
            </a:r>
            <a:br>
              <a:rPr lang="en-US" sz="4400" b="1" dirty="0"/>
            </a:br>
            <a:r>
              <a:rPr lang="en-US" sz="4400" b="1" dirty="0"/>
              <a:t>ON THE 2020 EXAM</a:t>
            </a:r>
            <a:br>
              <a:rPr lang="en-US" b="1" dirty="0"/>
            </a:br>
            <a:r>
              <a:rPr lang="en-US" sz="4000" b="1" dirty="0">
                <a:solidFill>
                  <a:srgbClr val="7030A0"/>
                </a:solidFill>
              </a:rPr>
              <a:t>KEEP THIS IN MIND AS YOU LEARN NEW ART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CAFCE-4054-4497-9AA3-0C385288E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178" y="1845735"/>
            <a:ext cx="5798821" cy="4469340"/>
          </a:xfrm>
        </p:spPr>
        <p:txBody>
          <a:bodyPr>
            <a:normAutofit fontScale="92500"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25-Minute Long Essay Response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FF0000"/>
                </a:solidFill>
              </a:rPr>
              <a:t>Focus on Comparison of Theme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Ritual, Power &amp; Authority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Gender, Depiction of Human Form, Sacred Space &amp; Object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Landscape , Man’s Relationship with Nature 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9148A-DFD3-4524-91AB-B9F8236FB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5676902" cy="4023360"/>
          </a:xfrm>
        </p:spPr>
        <p:txBody>
          <a:bodyPr>
            <a:normAutofit fontScale="92500"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15 Minute Short Essay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Response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FF0000"/>
                </a:solidFill>
              </a:rPr>
              <a:t>Focus on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Continuity &amp; Change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How art reflects &amp; deviates from Tradition?</a:t>
            </a:r>
          </a:p>
        </p:txBody>
      </p:sp>
    </p:spTree>
    <p:extLst>
      <p:ext uri="{BB962C8B-B14F-4D97-AF65-F5344CB8AC3E}">
        <p14:creationId xmlns:p14="http://schemas.microsoft.com/office/powerpoint/2010/main" val="173406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685801"/>
            <a:ext cx="75438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>
                <a:solidFill>
                  <a:srgbClr val="7030A0"/>
                </a:solidFill>
              </a:rPr>
              <a:t>Observatory &amp; Temple of the Sun=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u="sng" dirty="0">
                <a:solidFill>
                  <a:srgbClr val="7030A0"/>
                </a:solidFill>
              </a:rPr>
              <a:t>GRANITE</a:t>
            </a:r>
            <a:br>
              <a:rPr lang="en-US" sz="2700" b="1" dirty="0"/>
            </a:br>
            <a:r>
              <a:rPr lang="en-US" sz="2700" b="1" dirty="0">
                <a:solidFill>
                  <a:srgbClr val="FF0000"/>
                </a:solidFill>
              </a:rPr>
              <a:t>*Adjacent to the royal residence</a:t>
            </a:r>
            <a:br>
              <a:rPr lang="en-US" sz="2700" b="1" dirty="0">
                <a:solidFill>
                  <a:srgbClr val="FF0000"/>
                </a:solidFill>
              </a:rPr>
            </a:br>
            <a:r>
              <a:rPr lang="en-US" sz="2700" b="1" dirty="0">
                <a:solidFill>
                  <a:srgbClr val="FF0000"/>
                </a:solidFill>
              </a:rPr>
              <a:t>*Emphasized the relationship between the elites, ritual performance, and astronomical observations</a:t>
            </a:r>
            <a:br>
              <a:rPr lang="en-US" sz="2700" b="1" dirty="0">
                <a:solidFill>
                  <a:srgbClr val="FF0000"/>
                </a:solidFill>
              </a:rPr>
            </a:br>
            <a:r>
              <a:rPr lang="en-US" sz="2700" b="1" dirty="0">
                <a:solidFill>
                  <a:srgbClr val="FF0000"/>
                </a:solidFill>
              </a:rPr>
              <a:t>*Solidified Emperors as Descendent of the Sun</a:t>
            </a:r>
            <a:br>
              <a:rPr lang="en-US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0077" y="2173888"/>
            <a:ext cx="5049204" cy="402336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000" b="1" u="sng" dirty="0"/>
              <a:t>Two Main Parts: </a:t>
            </a:r>
          </a:p>
          <a:p>
            <a:pPr algn="ctr"/>
            <a:r>
              <a:rPr lang="en-US" sz="2000" dirty="0"/>
              <a:t>1) </a:t>
            </a:r>
            <a:r>
              <a:rPr lang="en-US" sz="2000" b="1" u="sng" dirty="0"/>
              <a:t>Upper Curved Stone Enclosure </a:t>
            </a:r>
            <a:r>
              <a:rPr lang="en-US" sz="2000" dirty="0"/>
              <a:t>with windows and niches </a:t>
            </a:r>
            <a:r>
              <a:rPr lang="en-US" sz="2000" dirty="0">
                <a:solidFill>
                  <a:srgbClr val="FF0000"/>
                </a:solidFill>
              </a:rPr>
              <a:t>= </a:t>
            </a:r>
            <a:r>
              <a:rPr lang="en-US" sz="2000" b="1" dirty="0">
                <a:solidFill>
                  <a:srgbClr val="FF0000"/>
                </a:solidFill>
              </a:rPr>
              <a:t>Observe Sun’s Movement &amp; Fertility Rituals</a:t>
            </a:r>
          </a:p>
          <a:p>
            <a:pPr algn="ctr"/>
            <a:r>
              <a:rPr lang="en-US" sz="2000" dirty="0"/>
              <a:t>2)</a:t>
            </a:r>
            <a:r>
              <a:rPr lang="en-US" sz="2000" u="sng" dirty="0"/>
              <a:t> </a:t>
            </a:r>
            <a:r>
              <a:rPr lang="en-US" sz="2000" b="1" u="sng" dirty="0"/>
              <a:t>CAVE </a:t>
            </a:r>
            <a:r>
              <a:rPr lang="en-US" sz="2000" dirty="0"/>
              <a:t>beneath the structure with masonry additions that hold more niches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SACRED RITUAL SPACE</a:t>
            </a:r>
          </a:p>
          <a:p>
            <a:pPr marL="150876" lvl="1" indent="0" algn="ctr">
              <a:buNone/>
            </a:pPr>
            <a:r>
              <a:rPr lang="en-US" sz="2000" b="1" dirty="0">
                <a:solidFill>
                  <a:srgbClr val="FF0000"/>
                </a:solidFill>
              </a:rPr>
              <a:t>=refer to the place of the underworld in Inka myth= Womb of Mother Earth</a:t>
            </a:r>
          </a:p>
          <a:p>
            <a:pPr algn="ctr"/>
            <a:r>
              <a:rPr lang="en-US" sz="2000" b="1" dirty="0"/>
              <a:t>Embodies </a:t>
            </a:r>
            <a:r>
              <a:rPr lang="en-US" sz="2000" b="1" u="sng" dirty="0"/>
              <a:t>cosmological thought and astronomical observation</a:t>
            </a:r>
          </a:p>
          <a:p>
            <a:pPr algn="ctr"/>
            <a:r>
              <a:rPr lang="en-US" sz="2000" b="1" u="sng" dirty="0"/>
              <a:t>Showcases Royal Family Job of solidifying Good relationship with the gods</a:t>
            </a:r>
          </a:p>
        </p:txBody>
      </p:sp>
      <p:pic>
        <p:nvPicPr>
          <p:cNvPr id="5" name="image25.jpg" descr="http://www.machu-picchu.cc/fotos/torreon.jpg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1622" y="1907471"/>
            <a:ext cx="5049203" cy="428977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2ABAFFA9-F27A-4054-A222-C32FEFB20852}"/>
              </a:ext>
            </a:extLst>
          </p:cNvPr>
          <p:cNvSpPr/>
          <p:nvPr/>
        </p:nvSpPr>
        <p:spPr>
          <a:xfrm>
            <a:off x="5815012" y="2914650"/>
            <a:ext cx="24860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719D071-8195-49BA-8661-C3C2752DA003}"/>
              </a:ext>
            </a:extLst>
          </p:cNvPr>
          <p:cNvSpPr/>
          <p:nvPr/>
        </p:nvSpPr>
        <p:spPr>
          <a:xfrm rot="629024">
            <a:off x="5823261" y="4164068"/>
            <a:ext cx="335059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76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Intihuatana Stone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“</a:t>
            </a:r>
            <a:r>
              <a:rPr lang="en-US" b="1" u="sng" dirty="0">
                <a:solidFill>
                  <a:srgbClr val="FF0000"/>
                </a:solidFill>
              </a:rPr>
              <a:t>The hitching post of the sun”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dirty="0"/>
              <a:t>Determines TIME-</a:t>
            </a:r>
            <a:r>
              <a:rPr lang="en-US" b="1" dirty="0">
                <a:solidFill>
                  <a:srgbClr val="FF0000"/>
                </a:solidFill>
              </a:rPr>
              <a:t>Sun Dial</a:t>
            </a:r>
            <a:br>
              <a:rPr lang="en-US" dirty="0"/>
            </a:br>
            <a:r>
              <a:rPr lang="en-US" b="1" dirty="0"/>
              <a:t> </a:t>
            </a:r>
            <a:r>
              <a:rPr lang="en-US" b="1" u="sng" dirty="0"/>
              <a:t>GRANITE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1845735"/>
            <a:ext cx="5015867" cy="402336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Carved boulder located in the ritual area of the site, to the west of the main plaza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  1) </a:t>
            </a:r>
            <a:r>
              <a:rPr lang="en-US" sz="2400" dirty="0">
                <a:solidFill>
                  <a:srgbClr val="FF0000"/>
                </a:solidFill>
              </a:rPr>
              <a:t>Symbolizes relationship with the earth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2) Expressions of belief in a landscape inhabited by supernatural forces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3) Stone’s name refers to the idea that it was used to track the passage of the sun throughout the year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5" y="2057400"/>
            <a:ext cx="417512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66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522" y="612984"/>
            <a:ext cx="8797290" cy="1042138"/>
          </a:xfrm>
        </p:spPr>
        <p:txBody>
          <a:bodyPr>
            <a:noAutofit/>
          </a:bodyPr>
          <a:lstStyle/>
          <a:p>
            <a:pPr algn="ctr"/>
            <a:r>
              <a:rPr lang="en-US" sz="4000" b="1" u="sng" dirty="0">
                <a:solidFill>
                  <a:srgbClr val="FF0000"/>
                </a:solidFill>
              </a:rPr>
              <a:t>Theme= Power &amp; Authority, Ritual, Domestic Space</a:t>
            </a:r>
            <a:br>
              <a:rPr lang="en-US" sz="4000" b="1" u="sng" dirty="0"/>
            </a:br>
            <a:r>
              <a:rPr lang="en-US" sz="4000" b="1" u="sng" dirty="0"/>
              <a:t>Similar Art History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</a:rPr>
              <a:t>VERSAILLES=Social Stratification &amp; Sun Images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63" y="1754295"/>
            <a:ext cx="5455920" cy="4023360"/>
          </a:xfrm>
        </p:spPr>
        <p:txBody>
          <a:bodyPr>
            <a:norm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</a:rPr>
              <a:t>TEMPLE OF AMUN RA=</a:t>
            </a:r>
          </a:p>
          <a:p>
            <a:pPr algn="ctr"/>
            <a:r>
              <a:rPr lang="en-US" sz="2400" b="1" u="sng" dirty="0">
                <a:solidFill>
                  <a:srgbClr val="FF0000"/>
                </a:solidFill>
              </a:rPr>
              <a:t>Ritual &amp; Sun God &amp; Ties Leaders to Deities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311934"/>
            <a:ext cx="4800600" cy="1819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4648200"/>
            <a:ext cx="5288281" cy="2057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97279" y="4186535"/>
            <a:ext cx="4514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NAN MADOL=Social Stratification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559" y="2994780"/>
            <a:ext cx="5288281" cy="330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69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C8C9D4-8B1F-4823-A57E-E6254F478F48}"/>
              </a:ext>
            </a:extLst>
          </p:cNvPr>
          <p:cNvSpPr/>
          <p:nvPr/>
        </p:nvSpPr>
        <p:spPr>
          <a:xfrm>
            <a:off x="4938138" y="1884010"/>
            <a:ext cx="7011545" cy="4567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                                            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*Geometric Designs                            * Poncho for Elite</a:t>
            </a: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*Dyed Animal &amp; Plant Fibers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*Colorful Dyes</a:t>
            </a: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*Red &amp; Blue Most Prized</a:t>
            </a: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*Large Rectangular Tunic =Power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ART CHARACTERISTICS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FD0C05-5752-4164-8336-6ED0C91BE62D}"/>
              </a:ext>
            </a:extLst>
          </p:cNvPr>
          <p:cNvCxnSpPr>
            <a:cxnSpLocks/>
          </p:cNvCxnSpPr>
          <p:nvPr/>
        </p:nvCxnSpPr>
        <p:spPr>
          <a:xfrm>
            <a:off x="8686800" y="2257027"/>
            <a:ext cx="0" cy="48006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055A4A-19B3-4FC4-8EFA-25B58CEA70BC}"/>
              </a:ext>
            </a:extLst>
          </p:cNvPr>
          <p:cNvCxnSpPr>
            <a:cxnSpLocks/>
          </p:cNvCxnSpPr>
          <p:nvPr/>
        </p:nvCxnSpPr>
        <p:spPr>
          <a:xfrm>
            <a:off x="5706845" y="4195137"/>
            <a:ext cx="5474133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25528A8-9D09-4F0F-8AD9-67817895FF5C}"/>
              </a:ext>
            </a:extLst>
          </p:cNvPr>
          <p:cNvSpPr txBox="1"/>
          <p:nvPr/>
        </p:nvSpPr>
        <p:spPr>
          <a:xfrm>
            <a:off x="5652799" y="-81647"/>
            <a:ext cx="471886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ATTRIBUTION: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  <a:p>
            <a:pPr lvl="0" algn="ctr" defTabSz="685800">
              <a:defRPr/>
            </a:pPr>
            <a:r>
              <a:rPr lang="en-US" sz="2800" b="1" dirty="0">
                <a:solidFill>
                  <a:srgbClr val="FFFF00"/>
                </a:solidFill>
              </a:rPr>
              <a:t>All-</a:t>
            </a:r>
            <a:r>
              <a:rPr lang="en-US" sz="2800" b="1" dirty="0" err="1">
                <a:solidFill>
                  <a:srgbClr val="FFFF00"/>
                </a:solidFill>
              </a:rPr>
              <a:t>T’oqapu</a:t>
            </a:r>
            <a:r>
              <a:rPr lang="en-US" sz="2800" b="1" dirty="0">
                <a:solidFill>
                  <a:srgbClr val="FFFF00"/>
                </a:solidFill>
              </a:rPr>
              <a:t> Tunic, </a:t>
            </a:r>
          </a:p>
          <a:p>
            <a:pPr lvl="0" algn="ctr" defTabSz="685800">
              <a:defRPr/>
            </a:pPr>
            <a:r>
              <a:rPr lang="en-US" sz="2800" b="1" dirty="0">
                <a:solidFill>
                  <a:srgbClr val="FFFF00"/>
                </a:solidFill>
              </a:rPr>
              <a:t>Inka, 1450–1540, </a:t>
            </a:r>
          </a:p>
          <a:p>
            <a:pPr lvl="0" algn="ctr" defTabSz="685800">
              <a:defRPr/>
            </a:pPr>
            <a:r>
              <a:rPr lang="en-US" sz="2800" b="1" dirty="0">
                <a:solidFill>
                  <a:srgbClr val="FFFF00"/>
                </a:solidFill>
              </a:rPr>
              <a:t>camelid fiber and cotton, </a:t>
            </a:r>
          </a:p>
          <a:p>
            <a:pPr lvl="0" algn="ctr" defTabSz="685800">
              <a:defRPr/>
            </a:pPr>
            <a:r>
              <a:rPr lang="en-US" sz="2800" b="1" dirty="0">
                <a:solidFill>
                  <a:srgbClr val="FFFF00"/>
                </a:solidFill>
              </a:rPr>
              <a:t>90.2 x 77.15 cm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oudy Old Styl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2D505D-F32F-411B-8D36-CE083D7CBC72}"/>
              </a:ext>
            </a:extLst>
          </p:cNvPr>
          <p:cNvSpPr txBox="1"/>
          <p:nvPr/>
        </p:nvSpPr>
        <p:spPr>
          <a:xfrm>
            <a:off x="3710582" y="188769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518D9A-650C-4B05-A411-C8D3CB115C69}"/>
              </a:ext>
            </a:extLst>
          </p:cNvPr>
          <p:cNvSpPr txBox="1"/>
          <p:nvPr/>
        </p:nvSpPr>
        <p:spPr>
          <a:xfrm>
            <a:off x="3559722" y="382580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DCB72-D594-4242-88A0-A40858F83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17" y="428625"/>
            <a:ext cx="4415408" cy="60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36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7226082" y="-82998"/>
            <a:ext cx="5252963" cy="758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lnSpc>
                <a:spcPct val="115000"/>
              </a:lnSpc>
              <a:defRPr>
                <a:latin typeface="MinionPro-Regular"/>
                <a:ea typeface="MinionPro-Regular"/>
                <a:cs typeface="MinionPro-Regular"/>
                <a:sym typeface="MinionPro-Regular"/>
              </a:defRPr>
            </a:lvl1pPr>
          </a:lstStyle>
          <a:p>
            <a:pPr defTabSz="685800"/>
            <a:r>
              <a:rPr lang="en-US" sz="4000" b="1" u="sng" kern="0" dirty="0">
                <a:solidFill>
                  <a:srgbClr val="FF0000"/>
                </a:solidFill>
              </a:rPr>
              <a:t>CONTENT:</a:t>
            </a:r>
            <a:endParaRPr sz="4000" b="1" u="sng" kern="0" dirty="0">
              <a:solidFill>
                <a:srgbClr val="FF0000"/>
              </a:solidFill>
            </a:endParaRPr>
          </a:p>
        </p:txBody>
      </p:sp>
      <p:pic>
        <p:nvPicPr>
          <p:cNvPr id="117" name="image27.png" descr="http://staceysloboda.com/wp-content/uploads/2014/02/Tupa-inca-tunic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706289" y="1173641"/>
            <a:ext cx="4267200" cy="4195955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/>
        </p:nvSpPr>
        <p:spPr>
          <a:xfrm>
            <a:off x="1905001" y="5141458"/>
            <a:ext cx="3712029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defTabSz="685800"/>
            <a:endParaRPr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69139" y="658141"/>
            <a:ext cx="70037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ctr" defTabSz="685800">
              <a:buFont typeface="Arial" charset="0"/>
              <a:buChar char="•"/>
            </a:pPr>
            <a:r>
              <a:rPr lang="en-US" b="1" kern="0" dirty="0">
                <a:solidFill>
                  <a:sysClr val="windowText" lastClr="000000"/>
                </a:solidFill>
              </a:rPr>
              <a:t>Textiles were given as royal gifts, worn by the royal household, or burned in a precious sacrifice to the sun god, Inti</a:t>
            </a:r>
          </a:p>
          <a:p>
            <a:pPr marL="214313" indent="-214313" defTabSz="685800">
              <a:buFont typeface="Arial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Approximately 1,000 threads per square inch</a:t>
            </a:r>
          </a:p>
          <a:p>
            <a:pPr marL="214313" indent="-214313" defTabSz="685800">
              <a:buFont typeface="Arial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Traditional to weave in a single piece if possible, cutting the cloth from the loom would destroy its spirit existence which formed as it grew on the loom</a:t>
            </a:r>
          </a:p>
          <a:p>
            <a:pPr marL="214313" indent="-214313" defTabSz="685800">
              <a:buFont typeface="Arial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  <a:p>
            <a:pPr marL="214313" indent="-214313" defTabSz="685800">
              <a:buFont typeface="Arial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Name comes from the decoration of the tunic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kern="0" dirty="0" err="1">
                <a:solidFill>
                  <a:sysClr val="windowText" lastClr="000000"/>
                </a:solidFill>
              </a:rPr>
              <a:t>T’oqapu</a:t>
            </a:r>
            <a:r>
              <a:rPr lang="en-US" kern="0" dirty="0">
                <a:solidFill>
                  <a:sysClr val="windowText" lastClr="000000"/>
                </a:solidFill>
              </a:rPr>
              <a:t> are the square geometric motifs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=Red &amp; Blue Fibers Most Prized</a:t>
            </a:r>
          </a:p>
          <a:p>
            <a:pPr marL="557213" lvl="1" indent="-214313" defTabSz="685800">
              <a:buFont typeface="Arial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  <a:p>
            <a:pPr marL="557213" lvl="1" indent="-214313" defTabSz="685800">
              <a:buFont typeface="Arial" charset="0"/>
              <a:buChar char="•"/>
            </a:pPr>
            <a:r>
              <a:rPr lang="en-US" kern="0" dirty="0">
                <a:solidFill>
                  <a:srgbClr val="FF0000"/>
                </a:solidFill>
              </a:rPr>
              <a:t>Motifs were only allowed to be worn by those of high rank in </a:t>
            </a:r>
            <a:r>
              <a:rPr lang="en-US" kern="0" dirty="0" err="1">
                <a:solidFill>
                  <a:srgbClr val="FF0000"/>
                </a:solidFill>
              </a:rPr>
              <a:t>Inka</a:t>
            </a:r>
            <a:r>
              <a:rPr lang="en-US" kern="0" dirty="0">
                <a:solidFill>
                  <a:srgbClr val="FF0000"/>
                </a:solidFill>
              </a:rPr>
              <a:t> society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kern="0" dirty="0">
                <a:solidFill>
                  <a:srgbClr val="FF0000"/>
                </a:solidFill>
              </a:rPr>
              <a:t>Individual designs showcase Elite Status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dirty="0"/>
              <a:t>Individual </a:t>
            </a:r>
            <a:r>
              <a:rPr lang="en-US" dirty="0" err="1"/>
              <a:t>t’oqapu</a:t>
            </a:r>
            <a:r>
              <a:rPr lang="en-US" dirty="0"/>
              <a:t> designs are </a:t>
            </a:r>
            <a:r>
              <a:rPr lang="en-US" dirty="0">
                <a:solidFill>
                  <a:srgbClr val="FF0000"/>
                </a:solidFill>
              </a:rPr>
              <a:t>believed to represent various peoples/ethnicities, places, and social roles within the Inka empire</a:t>
            </a:r>
            <a:endParaRPr lang="en-US" kern="0" dirty="0">
              <a:solidFill>
                <a:srgbClr val="FF0000"/>
              </a:solidFill>
            </a:endParaRPr>
          </a:p>
          <a:p>
            <a:pPr marL="557213" lvl="1" indent="-214313" defTabSz="685800">
              <a:buFont typeface="Arial" charset="0"/>
              <a:buChar char="•"/>
            </a:pPr>
            <a:endParaRPr lang="en-US" kern="0" dirty="0">
              <a:solidFill>
                <a:srgbClr val="FF0000"/>
              </a:solidFill>
            </a:endParaRPr>
          </a:p>
          <a:p>
            <a:pPr marL="557213" lvl="1" indent="-214313" defTabSz="685800">
              <a:buFont typeface="Arial" charset="0"/>
              <a:buChar char="•"/>
            </a:pPr>
            <a:endParaRPr lang="en-US" kern="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743555" y="925340"/>
            <a:ext cx="1117779" cy="6748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082900" y="526283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The collection of many patterns shows that the Sapa Inka owner of the Poncho (which means “unique Inka” in Quechua) was a special individual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86" y="5533400"/>
            <a:ext cx="2917949" cy="11570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599" y="5369596"/>
            <a:ext cx="2660800" cy="11570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7B0A37-6719-48EF-987A-ACDC81A651B9}"/>
              </a:ext>
            </a:extLst>
          </p:cNvPr>
          <p:cNvSpPr/>
          <p:nvPr/>
        </p:nvSpPr>
        <p:spPr>
          <a:xfrm>
            <a:off x="713015" y="13958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Power &amp; Authority and Wealth &amp; Status</a:t>
            </a:r>
          </a:p>
          <a:p>
            <a:r>
              <a:rPr lang="en-US" sz="2400" dirty="0"/>
              <a:t>          Slits for Head &amp; Arms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35BEAC-7896-44E2-8154-12DFACBFA8CB}"/>
              </a:ext>
            </a:extLst>
          </p:cNvPr>
          <p:cNvCxnSpPr>
            <a:cxnSpLocks/>
          </p:cNvCxnSpPr>
          <p:nvPr/>
        </p:nvCxnSpPr>
        <p:spPr>
          <a:xfrm flipH="1">
            <a:off x="2869209" y="961468"/>
            <a:ext cx="47665" cy="5511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790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1714501" y="-76665"/>
            <a:ext cx="8065625" cy="825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>
              <a:lnSpc>
                <a:spcPct val="115000"/>
              </a:lnSpc>
              <a:defRPr>
                <a:latin typeface="MinionPro-Regular"/>
                <a:ea typeface="MinionPro-Regular"/>
                <a:cs typeface="MinionPro-Regular"/>
                <a:sym typeface="MinionPro-Regular"/>
              </a:defRPr>
            </a:lvl1pPr>
          </a:lstStyle>
          <a:p>
            <a:pPr defTabSz="685800"/>
            <a:r>
              <a:rPr lang="en-US" sz="4400" b="1" u="sng" kern="0" dirty="0">
                <a:solidFill>
                  <a:srgbClr val="FF0000"/>
                </a:solidFill>
              </a:rPr>
              <a:t>CONTEXT:</a:t>
            </a:r>
            <a:endParaRPr sz="4400" b="1" kern="0" dirty="0">
              <a:solidFill>
                <a:srgbClr val="FF0000"/>
              </a:solidFill>
            </a:endParaRPr>
          </a:p>
        </p:txBody>
      </p:sp>
      <p:pic>
        <p:nvPicPr>
          <p:cNvPr id="117" name="image27.png" descr="http://staceysloboda.com/wp-content/uploads/2014/02/Tupa-inca-tunic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28649" y="794350"/>
            <a:ext cx="4772025" cy="443538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5257799" y="606996"/>
            <a:ext cx="68294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charset="0"/>
              <a:buChar char="•"/>
            </a:pPr>
            <a:r>
              <a:rPr lang="en-US" sz="1600" kern="0" dirty="0">
                <a:solidFill>
                  <a:srgbClr val="FF0000"/>
                </a:solidFill>
              </a:rPr>
              <a:t>Trade and exchange of high-status goods </a:t>
            </a:r>
            <a:r>
              <a:rPr lang="en-US" sz="1600" kern="0" dirty="0">
                <a:solidFill>
                  <a:sysClr val="windowText" lastClr="000000"/>
                </a:solidFill>
              </a:rPr>
              <a:t>were used to secure </a:t>
            </a:r>
            <a:r>
              <a:rPr lang="en-US" sz="1600" kern="0" dirty="0">
                <a:solidFill>
                  <a:srgbClr val="FF0000"/>
                </a:solidFill>
              </a:rPr>
              <a:t>reciprocal but unequal economic and power relationships between the </a:t>
            </a:r>
            <a:r>
              <a:rPr lang="en-US" sz="1600" kern="0" dirty="0" err="1">
                <a:solidFill>
                  <a:srgbClr val="FF0000"/>
                </a:solidFill>
              </a:rPr>
              <a:t>Inka</a:t>
            </a:r>
            <a:r>
              <a:rPr lang="en-US" sz="1600" kern="0" dirty="0">
                <a:solidFill>
                  <a:srgbClr val="FF0000"/>
                </a:solidFill>
              </a:rPr>
              <a:t> and their subjects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1600" kern="0" dirty="0">
                <a:solidFill>
                  <a:sysClr val="windowText" lastClr="000000"/>
                </a:solidFill>
              </a:rPr>
              <a:t>Political feasts and finely-woven textiles would </a:t>
            </a:r>
            <a:r>
              <a:rPr lang="en-US" sz="1600" kern="0" dirty="0">
                <a:solidFill>
                  <a:srgbClr val="FF0000"/>
                </a:solidFill>
              </a:rPr>
              <a:t>cement unequal relationships</a:t>
            </a:r>
          </a:p>
          <a:p>
            <a:pPr marL="557213" lvl="1" indent="-214313" defTabSz="685800">
              <a:buFont typeface="Arial" charset="0"/>
              <a:buChar char="•"/>
            </a:pPr>
            <a:endParaRPr lang="en-US" sz="1600" kern="0" dirty="0">
              <a:solidFill>
                <a:srgbClr val="FF0000"/>
              </a:solidFill>
            </a:endParaRPr>
          </a:p>
          <a:p>
            <a:pPr marL="214313" indent="-214313" defTabSz="685800">
              <a:buFont typeface="Arial" charset="0"/>
              <a:buChar char="•"/>
            </a:pPr>
            <a:r>
              <a:rPr lang="en-US" sz="1600" kern="0" dirty="0">
                <a:solidFill>
                  <a:srgbClr val="FF0000"/>
                </a:solidFill>
              </a:rPr>
              <a:t>Weaving in Andean cultures was done on a loom </a:t>
            </a:r>
            <a:r>
              <a:rPr lang="en-US" sz="1600" kern="0" dirty="0">
                <a:solidFill>
                  <a:sysClr val="windowText" lastClr="000000"/>
                </a:solidFill>
              </a:rPr>
              <a:t>made from a series of sturdy sticks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1600" kern="0" dirty="0">
                <a:solidFill>
                  <a:srgbClr val="FF0000"/>
                </a:solidFill>
              </a:rPr>
              <a:t>Loom is tied to a tree or post </a:t>
            </a:r>
            <a:r>
              <a:rPr lang="en-US" sz="1600" kern="0" dirty="0">
                <a:solidFill>
                  <a:sysClr val="windowText" lastClr="000000"/>
                </a:solidFill>
              </a:rPr>
              <a:t>at one end and the other is attached to a strap that goes around the back of the weaver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1600" kern="0" dirty="0">
                <a:solidFill>
                  <a:srgbClr val="FF0000"/>
                </a:solidFill>
              </a:rPr>
              <a:t>By leaning back, the weaver can adjust the tension </a:t>
            </a:r>
            <a:r>
              <a:rPr lang="en-US" sz="1600" kern="0" dirty="0">
                <a:solidFill>
                  <a:sysClr val="windowText" lastClr="000000"/>
                </a:solidFill>
              </a:rPr>
              <a:t>of the threads, creating the surface pattern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1600" kern="0" dirty="0">
                <a:solidFill>
                  <a:sysClr val="windowText" lastClr="000000"/>
                </a:solidFill>
              </a:rPr>
              <a:t>A lot of variations by the time the Inka came to power</a:t>
            </a:r>
          </a:p>
          <a:p>
            <a:pPr marL="557213" lvl="1" indent="-214313" defTabSz="685800">
              <a:buFont typeface="Arial" charset="0"/>
              <a:buChar char="•"/>
            </a:pPr>
            <a:endParaRPr lang="en-US" sz="1600" kern="0" dirty="0">
              <a:solidFill>
                <a:sysClr val="windowText" lastClr="000000"/>
              </a:solidFill>
            </a:endParaRPr>
          </a:p>
          <a:p>
            <a:pPr marL="214313" indent="-214313" defTabSz="685800">
              <a:buFont typeface="Arial" charset="0"/>
              <a:buChar char="•"/>
            </a:pPr>
            <a:r>
              <a:rPr lang="en-US" sz="1600" kern="0" dirty="0">
                <a:solidFill>
                  <a:srgbClr val="FF0000"/>
                </a:solidFill>
              </a:rPr>
              <a:t>Two main fibers used are cotton and </a:t>
            </a:r>
            <a:r>
              <a:rPr lang="en-US" sz="1600" kern="0" dirty="0" err="1">
                <a:solidFill>
                  <a:srgbClr val="FF0000"/>
                </a:solidFill>
              </a:rPr>
              <a:t>camelid</a:t>
            </a:r>
            <a:r>
              <a:rPr lang="en-US" sz="1600" kern="0" dirty="0">
                <a:solidFill>
                  <a:srgbClr val="FF0000"/>
                </a:solidFill>
              </a:rPr>
              <a:t> 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1600" kern="0" dirty="0">
                <a:solidFill>
                  <a:srgbClr val="FF0000"/>
                </a:solidFill>
              </a:rPr>
              <a:t>Cotton plants grew well and </a:t>
            </a:r>
            <a:r>
              <a:rPr lang="en-US" sz="1600" kern="0" dirty="0" err="1">
                <a:solidFill>
                  <a:srgbClr val="FF0000"/>
                </a:solidFill>
              </a:rPr>
              <a:t>camelids</a:t>
            </a:r>
            <a:r>
              <a:rPr lang="en-US" sz="1600" kern="0" dirty="0">
                <a:solidFill>
                  <a:srgbClr val="FF0000"/>
                </a:solidFill>
              </a:rPr>
              <a:t> thrived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1600" kern="0" dirty="0">
                <a:solidFill>
                  <a:srgbClr val="FF0000"/>
                </a:solidFill>
              </a:rPr>
              <a:t>Animal fibers are more easily dyed=like Llamas/Alpacas</a:t>
            </a:r>
          </a:p>
          <a:p>
            <a:pPr marL="557213" lvl="1" indent="-214313" defTabSz="685800">
              <a:buFont typeface="Arial" charset="0"/>
              <a:buChar char="•"/>
            </a:pPr>
            <a:endParaRPr lang="en-US" sz="1600" kern="0" dirty="0">
              <a:solidFill>
                <a:srgbClr val="FF0000"/>
              </a:solidFill>
            </a:endParaRPr>
          </a:p>
          <a:p>
            <a:pPr marL="214313" indent="-214313" defTabSz="685800">
              <a:buFont typeface="Arial" charset="0"/>
              <a:buChar char="•"/>
            </a:pPr>
            <a:r>
              <a:rPr lang="en-US" sz="1600" b="1" u="sng" kern="0" dirty="0">
                <a:solidFill>
                  <a:sysClr val="windowText" lastClr="000000"/>
                </a:solidFill>
              </a:rPr>
              <a:t>Collecting, spinning, and dyeing fibers was a long process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1600" kern="0" dirty="0">
                <a:solidFill>
                  <a:srgbClr val="FF0000"/>
                </a:solidFill>
              </a:rPr>
              <a:t>Special Holy Woman  ( </a:t>
            </a:r>
            <a:r>
              <a:rPr lang="en-US" sz="1600" kern="0" dirty="0" err="1">
                <a:solidFill>
                  <a:srgbClr val="FF0000"/>
                </a:solidFill>
              </a:rPr>
              <a:t>acllas</a:t>
            </a:r>
            <a:r>
              <a:rPr lang="en-US" sz="1600" kern="0" dirty="0">
                <a:solidFill>
                  <a:srgbClr val="FF0000"/>
                </a:solidFill>
              </a:rPr>
              <a:t> ) wove the tunic and only Royal or Elites could wear it &amp; performed rituals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F923F6-A293-400F-8C25-891A82DB7874}"/>
              </a:ext>
            </a:extLst>
          </p:cNvPr>
          <p:cNvSpPr txBox="1"/>
          <p:nvPr/>
        </p:nvSpPr>
        <p:spPr>
          <a:xfrm>
            <a:off x="284393" y="5360148"/>
            <a:ext cx="5317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LIKE THE PEPLOS MADE FOR ATHENA F0R THE </a:t>
            </a:r>
          </a:p>
          <a:p>
            <a:pPr algn="ctr"/>
            <a:r>
              <a:rPr lang="en-US" b="1" dirty="0"/>
              <a:t>PARTHENON PROCESSION</a:t>
            </a:r>
          </a:p>
          <a:p>
            <a:pPr algn="ctr"/>
            <a:r>
              <a:rPr lang="en-US" b="1" dirty="0"/>
              <a:t>Or the HAWAIAN AHU ‘ULA </a:t>
            </a:r>
          </a:p>
        </p:txBody>
      </p:sp>
    </p:spTree>
    <p:extLst>
      <p:ext uri="{BB962C8B-B14F-4D97-AF65-F5344CB8AC3E}">
        <p14:creationId xmlns:p14="http://schemas.microsoft.com/office/powerpoint/2010/main" val="3184243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B8DF1-EAFB-4A71-8AC3-610F26775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Theme: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Wearable art illustrating status &amp; Wealth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93EECC-D6A3-4DE1-81D7-D4DE898BD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682590"/>
            <a:ext cx="4924425" cy="1928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5D7F6-0397-4616-A2C1-066844245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62125"/>
            <a:ext cx="5242560" cy="1769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947DE5-41B8-4010-94DA-A65D2B841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925253"/>
            <a:ext cx="3032760" cy="2769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9BF44-3F60-43A4-8755-A2B3F026C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583" y="3925253"/>
            <a:ext cx="1953578" cy="2658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5AF6FA-EFCF-4C2C-9686-F2FD7FA7E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205" y="3846195"/>
            <a:ext cx="2140265" cy="2658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0A25F6-72F8-4A5E-9EBF-9B4D04DF8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3920" y="3925252"/>
            <a:ext cx="3302317" cy="265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5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Chavin Religion=</a:t>
            </a:r>
            <a:br>
              <a:rPr lang="en-US" b="1" u="sng" dirty="0"/>
            </a:br>
            <a:r>
              <a:rPr lang="en-US" b="1" u="sng" dirty="0"/>
              <a:t>Power &amp; Authority and FERTILITY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94510" y="1752600"/>
            <a:ext cx="9144000" cy="487680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/>
              <a:t>Staff Deity=looks like Farming Tool</a:t>
            </a:r>
          </a:p>
          <a:p>
            <a:pPr lvl="1"/>
            <a:r>
              <a:rPr lang="en-US" b="1" dirty="0"/>
              <a:t>Associated with </a:t>
            </a:r>
            <a:r>
              <a:rPr lang="en-US" b="1" dirty="0">
                <a:solidFill>
                  <a:srgbClr val="FF0000"/>
                </a:solidFill>
              </a:rPr>
              <a:t>agricultural fertility</a:t>
            </a:r>
            <a:r>
              <a:rPr lang="en-US" b="1" dirty="0"/>
              <a:t> </a:t>
            </a:r>
            <a:r>
              <a:rPr lang="en-US" dirty="0"/>
              <a:t>and usually holds a staff in each hand</a:t>
            </a:r>
          </a:p>
          <a:p>
            <a:pPr lvl="1"/>
            <a:r>
              <a:rPr lang="en-US" b="1" dirty="0"/>
              <a:t>FEATURES OF JAGUAR= FAND, CLAWS &amp; FACE= POWER</a:t>
            </a:r>
          </a:p>
          <a:p>
            <a:pPr lvl="1"/>
            <a:r>
              <a:rPr lang="en-US" b="1" dirty="0"/>
              <a:t>SNAKE-SACRED ANIMAL =BRIDGE FROM LIVING WORLD TO AFTERLIFE</a:t>
            </a:r>
          </a:p>
          <a:p>
            <a:pPr algn="ctr"/>
            <a:r>
              <a:rPr lang="en-US" b="1" u="sng" dirty="0"/>
              <a:t>Rituals</a:t>
            </a:r>
          </a:p>
          <a:p>
            <a:pPr lvl="1"/>
            <a:r>
              <a:rPr lang="en-US" dirty="0"/>
              <a:t>Multi-sensory perspectives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Included blood-letting and sacrificial rituals =increase fertility</a:t>
            </a:r>
          </a:p>
          <a:p>
            <a:pPr lvl="1"/>
            <a:r>
              <a:rPr lang="en-US" dirty="0"/>
              <a:t>Performed in public spaces accommodating up to 1,500 people</a:t>
            </a:r>
          </a:p>
          <a:p>
            <a:pPr algn="ctr"/>
            <a:r>
              <a:rPr lang="en-US" b="1" u="sng" dirty="0"/>
              <a:t>Cult of Shamans</a:t>
            </a:r>
          </a:p>
          <a:p>
            <a:pPr lvl="1"/>
            <a:r>
              <a:rPr lang="en-US" dirty="0"/>
              <a:t>Put themselves in </a:t>
            </a:r>
            <a:r>
              <a:rPr lang="en-US" dirty="0">
                <a:solidFill>
                  <a:srgbClr val="FF0000"/>
                </a:solidFill>
              </a:rPr>
              <a:t>trances with hallucinatory plants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Burning of incense and appearing atop temples </a:t>
            </a:r>
            <a:r>
              <a:rPr lang="en-US" dirty="0"/>
              <a:t>via secret internal staircases, along with musical sounds added to mystery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1FF6-57CD-41C2-8574-26F127E841AA}"/>
              </a:ext>
            </a:extLst>
          </p:cNvPr>
          <p:cNvSpPr txBox="1"/>
          <p:nvPr/>
        </p:nvSpPr>
        <p:spPr>
          <a:xfrm>
            <a:off x="576272" y="1949350"/>
            <a:ext cx="1034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BIG</a:t>
            </a:r>
          </a:p>
          <a:p>
            <a:pPr algn="ctr"/>
            <a:r>
              <a:rPr lang="en-US" sz="2400" b="1" dirty="0"/>
              <a:t>IDEAS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6554F9-4D13-4C52-B41B-512961868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195638"/>
            <a:ext cx="12573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19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1981200" y="294442"/>
            <a:ext cx="7964228" cy="1064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>
              <a:lnSpc>
                <a:spcPct val="115000"/>
              </a:lnSpc>
              <a:defRPr>
                <a:latin typeface="MinionPro-Regular"/>
                <a:ea typeface="MinionPro-Regular"/>
                <a:cs typeface="MinionPro-Regular"/>
                <a:sym typeface="MinionPro-Regular"/>
              </a:defRPr>
            </a:lvl1pPr>
          </a:lstStyle>
          <a:p>
            <a:pPr algn="ctr" defTabSz="685800"/>
            <a:r>
              <a:rPr sz="2000" b="1" kern="0" dirty="0">
                <a:solidFill>
                  <a:srgbClr val="FF0000"/>
                </a:solidFill>
              </a:rPr>
              <a:t>153. Chavín de Huántar. Northern highlands, Peru. Chavín. 900–200 B.C.E. </a:t>
            </a:r>
            <a:endParaRPr lang="en-US" sz="2000" b="1" kern="0" dirty="0">
              <a:solidFill>
                <a:srgbClr val="FF0000"/>
              </a:solidFill>
            </a:endParaRPr>
          </a:p>
          <a:p>
            <a:pPr algn="ctr" defTabSz="685800"/>
            <a:r>
              <a:rPr kern="0" dirty="0">
                <a:solidFill>
                  <a:sysClr val="windowText" lastClr="000000"/>
                </a:solidFill>
              </a:rPr>
              <a:t>Stone</a:t>
            </a:r>
            <a:r>
              <a:rPr lang="en-US" kern="0" dirty="0">
                <a:solidFill>
                  <a:sysClr val="windowText" lastClr="000000"/>
                </a:solidFill>
              </a:rPr>
              <a:t> City</a:t>
            </a:r>
            <a:r>
              <a:rPr kern="0" dirty="0">
                <a:solidFill>
                  <a:sysClr val="windowText" lastClr="000000"/>
                </a:solidFill>
              </a:rPr>
              <a:t> (architectural complex)</a:t>
            </a:r>
            <a:r>
              <a:rPr lang="en-US" kern="0" dirty="0">
                <a:solidFill>
                  <a:sysClr val="windowText" lastClr="000000"/>
                </a:solidFill>
              </a:rPr>
              <a:t>, </a:t>
            </a:r>
            <a:r>
              <a:rPr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>
                <a:solidFill>
                  <a:sysClr val="windowText" lastClr="000000"/>
                </a:solidFill>
              </a:rPr>
              <a:t>G</a:t>
            </a:r>
            <a:r>
              <a:rPr kern="0" dirty="0">
                <a:solidFill>
                  <a:sysClr val="windowText" lastClr="000000"/>
                </a:solidFill>
              </a:rPr>
              <a:t>ranite Lanzón  sculpture</a:t>
            </a:r>
            <a:r>
              <a:rPr lang="en-US" kern="0" dirty="0">
                <a:solidFill>
                  <a:sysClr val="windowText" lastClr="000000"/>
                </a:solidFill>
              </a:rPr>
              <a:t>, </a:t>
            </a:r>
            <a:r>
              <a:rPr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>
                <a:solidFill>
                  <a:sysClr val="windowText" lastClr="000000"/>
                </a:solidFill>
              </a:rPr>
              <a:t>H</a:t>
            </a:r>
            <a:r>
              <a:rPr kern="0" dirty="0">
                <a:solidFill>
                  <a:sysClr val="windowText" lastClr="000000"/>
                </a:solidFill>
              </a:rPr>
              <a:t>ammered </a:t>
            </a:r>
            <a:r>
              <a:rPr lang="en-US" kern="0" dirty="0">
                <a:solidFill>
                  <a:sysClr val="windowText" lastClr="000000"/>
                </a:solidFill>
              </a:rPr>
              <a:t>G</a:t>
            </a:r>
            <a:r>
              <a:rPr kern="0" dirty="0">
                <a:solidFill>
                  <a:sysClr val="windowText" lastClr="000000"/>
                </a:solidFill>
              </a:rPr>
              <a:t>old </a:t>
            </a:r>
            <a:r>
              <a:rPr lang="en-US" kern="0" dirty="0">
                <a:solidFill>
                  <a:sysClr val="windowText" lastClr="000000"/>
                </a:solidFill>
              </a:rPr>
              <a:t> Nose Ring </a:t>
            </a:r>
            <a:r>
              <a:rPr kern="0" dirty="0">
                <a:solidFill>
                  <a:sysClr val="windowText" lastClr="000000"/>
                </a:solidFill>
              </a:rPr>
              <a:t> (jewelry)</a:t>
            </a:r>
            <a:r>
              <a:rPr lang="en-US" kern="0" dirty="0">
                <a:solidFill>
                  <a:sysClr val="windowText" lastClr="000000"/>
                </a:solidFill>
              </a:rPr>
              <a:t> &amp; Stone Relief Guardian </a:t>
            </a:r>
            <a:r>
              <a:rPr kern="0" dirty="0">
                <a:solidFill>
                  <a:sysClr val="windowText" lastClr="000000"/>
                </a:solidFill>
              </a:rPr>
              <a:t>. (4 images)</a:t>
            </a:r>
          </a:p>
        </p:txBody>
      </p:sp>
      <p:pic>
        <p:nvPicPr>
          <p:cNvPr id="52" name="image1.jpg" descr="https://s-media-cache-ak0.pinimg.com/236x/89/2d/d3/892dd3e4ae10b3001fe6d4d1fc90de77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493461" y="1589125"/>
            <a:ext cx="1659683" cy="1364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2.jpg" descr="http://www.crystalinks.com/lanzon_chavi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229733" y="3461712"/>
            <a:ext cx="2246135" cy="1994395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2554822" y="5686138"/>
            <a:ext cx="19654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>
              <a:defRPr sz="1400"/>
            </a:lvl1pPr>
          </a:lstStyle>
          <a:p>
            <a:pPr defTabSz="685800">
              <a:defRPr sz="1800"/>
            </a:pPr>
            <a:r>
              <a:rPr sz="1800" kern="0" dirty="0">
                <a:solidFill>
                  <a:sysClr val="windowText" lastClr="000000"/>
                </a:solidFill>
                <a:latin typeface="Calibri" panose="020F0502020204030204"/>
              </a:rPr>
              <a:t>The Lanzon Stela</a:t>
            </a:r>
          </a:p>
        </p:txBody>
      </p:sp>
      <p:pic>
        <p:nvPicPr>
          <p:cNvPr id="55" name="image3.jpg" descr="http://www.dailygrail.com/sites/dailygrail.com/files/imagecache/BlogImage-Large/storyimages/chavin-san-pedro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5308464" y="3705404"/>
            <a:ext cx="1793790" cy="188185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/>
          <p:nvPr/>
        </p:nvSpPr>
        <p:spPr>
          <a:xfrm>
            <a:off x="5194811" y="5692474"/>
            <a:ext cx="23622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1400"/>
            </a:lvl1pPr>
          </a:lstStyle>
          <a:p>
            <a:pPr algn="ctr" defTabSz="685800">
              <a:defRPr sz="1800"/>
            </a:pPr>
            <a:r>
              <a:rPr sz="1800" kern="0" dirty="0">
                <a:solidFill>
                  <a:sysClr val="windowText" lastClr="000000"/>
                </a:solidFill>
                <a:latin typeface="Calibri" panose="020F0502020204030204"/>
              </a:rPr>
              <a:t>Relief Sculpture</a:t>
            </a:r>
          </a:p>
        </p:txBody>
      </p:sp>
      <p:pic>
        <p:nvPicPr>
          <p:cNvPr id="57" name="image4.jpg" descr="https://s-media-cache-ak0.pinimg.com/736x/31/a4/32/31a43260b56121820edfb206f7468ef4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5029200" y="1743536"/>
            <a:ext cx="2406374" cy="1137180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5182520" y="3015408"/>
            <a:ext cx="209973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1400"/>
            </a:lvl1pPr>
          </a:lstStyle>
          <a:p>
            <a:pPr defTabSz="685800">
              <a:defRPr sz="1800"/>
            </a:pPr>
            <a:r>
              <a:rPr sz="2000" kern="0" dirty="0">
                <a:solidFill>
                  <a:sysClr val="windowText" lastClr="000000"/>
                </a:solidFill>
                <a:latin typeface="Calibri" panose="020F0502020204030204"/>
              </a:rPr>
              <a:t>Nose Ornament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5433" y="3003325"/>
            <a:ext cx="13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Ground Map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6BB99B-FA77-4C82-8421-CEB8025E6A2D}"/>
              </a:ext>
            </a:extLst>
          </p:cNvPr>
          <p:cNvSpPr/>
          <p:nvPr/>
        </p:nvSpPr>
        <p:spPr>
          <a:xfrm>
            <a:off x="7772400" y="1875515"/>
            <a:ext cx="25308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00"/>
                </a:solidFill>
                <a:latin typeface="Calibri" panose="020F0502020204030204"/>
              </a:rPr>
              <a:t>Chavín</a:t>
            </a: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, earliest highly developed culture in pre-Columbian Peru, which flourished between about 900 and 200 </a:t>
            </a:r>
            <a:r>
              <a:rPr lang="en-US" dirty="0" err="1">
                <a:solidFill>
                  <a:srgbClr val="000000"/>
                </a:solidFill>
                <a:latin typeface="Calibri" panose="020F0502020204030204"/>
              </a:rPr>
              <a:t>bc</a:t>
            </a:r>
            <a:endParaRPr lang="en-US" dirty="0">
              <a:solidFill>
                <a:srgbClr val="000000"/>
              </a:solidFill>
              <a:latin typeface="Calibri" panose="020F0502020204030204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Name=derives from the great ruin of </a:t>
            </a:r>
            <a:r>
              <a:rPr lang="en-US" dirty="0">
                <a:solidFill>
                  <a:srgbClr val="000000"/>
                </a:solidFill>
                <a:latin typeface="Calibri" panose="020F0502020204030204"/>
                <a:hlinkClick r:id="rId6"/>
              </a:rPr>
              <a:t>Chavín de Huántar</a:t>
            </a: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 in the northern highlands of the Peruvian Andes</a:t>
            </a:r>
          </a:p>
        </p:txBody>
      </p:sp>
    </p:spTree>
    <p:extLst>
      <p:ext uri="{BB962C8B-B14F-4D97-AF65-F5344CB8AC3E}">
        <p14:creationId xmlns:p14="http://schemas.microsoft.com/office/powerpoint/2010/main" val="2014304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C8C9D4-8B1F-4823-A57E-E6254F478F48}"/>
              </a:ext>
            </a:extLst>
          </p:cNvPr>
          <p:cNvSpPr/>
          <p:nvPr/>
        </p:nvSpPr>
        <p:spPr>
          <a:xfrm>
            <a:off x="5145590" y="1777740"/>
            <a:ext cx="6112960" cy="5149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2000" b="1" u="sng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</a:t>
            </a: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                        </a:t>
            </a:r>
            <a:r>
              <a:rPr lang="en-US" sz="2000" b="1" u="sng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FUNCTION:</a:t>
            </a: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*Anthropomorphic         *Sacred Object</a:t>
            </a:r>
          </a:p>
          <a:p>
            <a:pPr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*Bas Relief                         *Fertility &amp; Religion</a:t>
            </a:r>
          </a:p>
          <a:p>
            <a:pPr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*Vertical &amp; Phallic</a:t>
            </a: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*Huge=Powerful               </a:t>
            </a:r>
            <a:r>
              <a:rPr lang="en-US" sz="2000" b="1" u="sng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 THEME</a:t>
            </a:r>
          </a:p>
          <a:p>
            <a:pPr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*Symmetrical                        Power &amp; Authority</a:t>
            </a:r>
          </a:p>
          <a:p>
            <a:pPr defTabSz="685800">
              <a:lnSpc>
                <a:spcPct val="107000"/>
              </a:lnSpc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15 feet high                           Spirituality</a:t>
            </a:r>
          </a:p>
          <a:p>
            <a:pPr defTabSz="685800">
              <a:lnSpc>
                <a:spcPct val="107000"/>
              </a:lnSpc>
              <a:defRPr/>
            </a:pPr>
            <a:r>
              <a:rPr lang="en-US" sz="2000" b="1" u="sng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defTabSz="685800">
              <a:lnSpc>
                <a:spcPct val="107000"/>
              </a:lnSpc>
              <a:defRPr/>
            </a:pPr>
            <a:r>
              <a:rPr lang="en-US" sz="2000" b="1" u="sng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CONTENT:</a:t>
            </a: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2000" b="1" u="sng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CONTEXT:</a:t>
            </a: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07000"/>
              </a:lnSpc>
              <a:defRPr/>
            </a:pPr>
            <a:r>
              <a:rPr lang="en-US" sz="2000" b="1" i="1" u="sng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ART CHARACTERISTICS</a:t>
            </a: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07000"/>
              </a:lnSpc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</a:t>
            </a: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07000"/>
              </a:lnSpc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</a:t>
            </a: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07000"/>
              </a:lnSpc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</a:t>
            </a: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07000"/>
              </a:lnSpc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</a:t>
            </a:r>
            <a:endParaRPr lang="en-US" sz="2000" dirty="0">
              <a:solidFill>
                <a:prstClr val="white"/>
              </a:solidFill>
              <a:latin typeface="Goudy Old Style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FD0C05-5752-4164-8336-6ED0C91BE62D}"/>
              </a:ext>
            </a:extLst>
          </p:cNvPr>
          <p:cNvCxnSpPr>
            <a:cxnSpLocks/>
          </p:cNvCxnSpPr>
          <p:nvPr/>
        </p:nvCxnSpPr>
        <p:spPr>
          <a:xfrm>
            <a:off x="7772400" y="2057400"/>
            <a:ext cx="0" cy="48006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055A4A-19B3-4FC4-8EFA-25B58CEA70BC}"/>
              </a:ext>
            </a:extLst>
          </p:cNvPr>
          <p:cNvCxnSpPr>
            <a:cxnSpLocks/>
          </p:cNvCxnSpPr>
          <p:nvPr/>
        </p:nvCxnSpPr>
        <p:spPr>
          <a:xfrm>
            <a:off x="5383530" y="4735830"/>
            <a:ext cx="533781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25528A8-9D09-4F0F-8AD9-67817895FF5C}"/>
              </a:ext>
            </a:extLst>
          </p:cNvPr>
          <p:cNvSpPr txBox="1"/>
          <p:nvPr/>
        </p:nvSpPr>
        <p:spPr>
          <a:xfrm>
            <a:off x="6439669" y="-44904"/>
            <a:ext cx="285673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00B0F0"/>
                </a:solidFill>
                <a:latin typeface="Goudy Old Style"/>
              </a:rPr>
              <a:t>ATTRIBUTION:</a:t>
            </a:r>
            <a:endParaRPr lang="en-US" b="1" dirty="0">
              <a:solidFill>
                <a:srgbClr val="FFFF00"/>
              </a:solidFill>
              <a:latin typeface="Goudy Old Style"/>
            </a:endParaRPr>
          </a:p>
          <a:p>
            <a:pPr algn="ctr" defTabSz="685800">
              <a:defRPr/>
            </a:pPr>
            <a:r>
              <a:rPr lang="en-US" sz="2000" dirty="0">
                <a:solidFill>
                  <a:srgbClr val="FFFF00"/>
                </a:solidFill>
                <a:latin typeface="Goudy Old Style"/>
              </a:rPr>
              <a:t>Lanzón Stela,, </a:t>
            </a:r>
          </a:p>
          <a:p>
            <a:pPr algn="ctr" defTabSz="685800">
              <a:defRPr/>
            </a:pPr>
            <a:r>
              <a:rPr lang="en-US" sz="2000" dirty="0">
                <a:solidFill>
                  <a:srgbClr val="FFFF00"/>
                </a:solidFill>
                <a:latin typeface="Goudy Old Style"/>
              </a:rPr>
              <a:t>@Chavín de Huántar </a:t>
            </a:r>
          </a:p>
          <a:p>
            <a:pPr algn="ctr" defTabSz="685800">
              <a:defRPr/>
            </a:pPr>
            <a:r>
              <a:rPr lang="en-US" sz="2000" b="1" dirty="0">
                <a:solidFill>
                  <a:srgbClr val="FFFF00"/>
                </a:solidFill>
                <a:latin typeface="Goudy Old Style"/>
              </a:rPr>
              <a:t>Northern Highland-Peru</a:t>
            </a:r>
          </a:p>
          <a:p>
            <a:pPr algn="ctr" defTabSz="685800">
              <a:defRPr/>
            </a:pPr>
            <a:r>
              <a:rPr lang="en-US" sz="2000" b="1" dirty="0">
                <a:solidFill>
                  <a:srgbClr val="FFFF00"/>
                </a:solidFill>
                <a:latin typeface="Goudy Old Style"/>
              </a:rPr>
              <a:t>900-200 BCE</a:t>
            </a:r>
          </a:p>
          <a:p>
            <a:pPr algn="ctr" defTabSz="685800">
              <a:defRPr/>
            </a:pPr>
            <a:r>
              <a:rPr lang="en-US" sz="2000" b="1" dirty="0">
                <a:solidFill>
                  <a:srgbClr val="FFFF00"/>
                </a:solidFill>
                <a:latin typeface="Goudy Old Style"/>
              </a:rPr>
              <a:t>GRANITE</a:t>
            </a:r>
          </a:p>
          <a:p>
            <a:pPr algn="ctr" defTabSz="685800">
              <a:defRPr/>
            </a:pPr>
            <a:endParaRPr lang="en-US" sz="2100" b="1" dirty="0">
              <a:solidFill>
                <a:srgbClr val="00B0F0"/>
              </a:solidFill>
              <a:latin typeface="Goudy Old Styl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CFCAD-0E94-4C3D-9DA9-3FE8E39F3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" y="457200"/>
            <a:ext cx="4699820" cy="5867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D1729F-7839-4457-B186-4F187E0E244A}"/>
              </a:ext>
            </a:extLst>
          </p:cNvPr>
          <p:cNvSpPr txBox="1"/>
          <p:nvPr/>
        </p:nvSpPr>
        <p:spPr>
          <a:xfrm>
            <a:off x="136504" y="159838"/>
            <a:ext cx="15760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1)Looks like an</a:t>
            </a:r>
          </a:p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agricultural </a:t>
            </a:r>
          </a:p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Tool</a:t>
            </a:r>
          </a:p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Snake eyes</a:t>
            </a:r>
          </a:p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&amp; Shape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2D505D-F32F-411B-8D36-CE083D7CBC72}"/>
              </a:ext>
            </a:extLst>
          </p:cNvPr>
          <p:cNvSpPr txBox="1"/>
          <p:nvPr/>
        </p:nvSpPr>
        <p:spPr>
          <a:xfrm>
            <a:off x="268791" y="2149376"/>
            <a:ext cx="12974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2)FACE=</a:t>
            </a:r>
          </a:p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Represents</a:t>
            </a:r>
          </a:p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an</a:t>
            </a:r>
          </a:p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agricultural</a:t>
            </a:r>
          </a:p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god w/fangs</a:t>
            </a:r>
          </a:p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&amp;claw of a</a:t>
            </a:r>
          </a:p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 JAGUAR</a:t>
            </a:r>
          </a:p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=power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518D9A-650C-4B05-A411-C8D3CB115C69}"/>
              </a:ext>
            </a:extLst>
          </p:cNvPr>
          <p:cNvSpPr txBox="1"/>
          <p:nvPr/>
        </p:nvSpPr>
        <p:spPr>
          <a:xfrm>
            <a:off x="244352" y="4567760"/>
            <a:ext cx="15484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3)Geometric</a:t>
            </a:r>
          </a:p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Motif=</a:t>
            </a:r>
          </a:p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Relationship </a:t>
            </a:r>
          </a:p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between </a:t>
            </a:r>
          </a:p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Man &amp; Nature</a:t>
            </a:r>
          </a:p>
          <a:p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B9B0AC-F246-435F-8EB2-9681EBF75463}"/>
              </a:ext>
            </a:extLst>
          </p:cNvPr>
          <p:cNvSpPr txBox="1"/>
          <p:nvPr/>
        </p:nvSpPr>
        <p:spPr>
          <a:xfrm>
            <a:off x="1887682" y="6250356"/>
            <a:ext cx="2591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4)Underground in a Dark </a:t>
            </a:r>
          </a:p>
          <a:p>
            <a:r>
              <a:rPr lang="en-US" dirty="0">
                <a:solidFill>
                  <a:prstClr val="white"/>
                </a:solidFill>
                <a:latin typeface="Goudy Old Style"/>
              </a:rPr>
              <a:t>Circular Sacred Space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EB44272-7C81-439D-B5DC-89F664ABCEA3}"/>
              </a:ext>
            </a:extLst>
          </p:cNvPr>
          <p:cNvSpPr/>
          <p:nvPr/>
        </p:nvSpPr>
        <p:spPr>
          <a:xfrm>
            <a:off x="814380" y="2721463"/>
            <a:ext cx="1816611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Goudy Old Style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8B2180-B354-4A98-A0A3-D6723664B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65740">
            <a:off x="1323588" y="604549"/>
            <a:ext cx="999831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4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390" y="333739"/>
            <a:ext cx="10527030" cy="1039427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CONTEXT:</a:t>
            </a:r>
            <a:br>
              <a:rPr lang="en-US" b="1" u="sng" dirty="0">
                <a:solidFill>
                  <a:srgbClr val="FF0000"/>
                </a:solidFill>
              </a:rPr>
            </a:br>
            <a:r>
              <a:rPr lang="en-US" b="1" u="sng" dirty="0" err="1">
                <a:solidFill>
                  <a:srgbClr val="FF0000"/>
                </a:solidFill>
              </a:rPr>
              <a:t>Powe</a:t>
            </a:r>
            <a:r>
              <a:rPr lang="en-US" b="1" u="sng" dirty="0">
                <a:solidFill>
                  <a:srgbClr val="FF0000"/>
                </a:solidFill>
              </a:rPr>
              <a:t> &amp; Authority</a:t>
            </a:r>
            <a:br>
              <a:rPr lang="en-US" b="1" u="sng" dirty="0">
                <a:solidFill>
                  <a:srgbClr val="FF0000"/>
                </a:solidFill>
              </a:rPr>
            </a:br>
            <a:r>
              <a:rPr lang="en-US" b="1" u="sng" dirty="0">
                <a:solidFill>
                  <a:srgbClr val="002060"/>
                </a:solidFill>
              </a:rPr>
              <a:t>* </a:t>
            </a:r>
            <a:r>
              <a:rPr lang="en-US" sz="2200" b="1" u="sng" dirty="0">
                <a:solidFill>
                  <a:srgbClr val="002060"/>
                </a:solidFill>
              </a:rPr>
              <a:t>Size * Shape * Fang ON FACE* Location Within Mother Earth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" y="1752600"/>
            <a:ext cx="5577248" cy="54102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Shows the god for whom the temple was built=</a:t>
            </a:r>
            <a:r>
              <a:rPr lang="en-US" dirty="0">
                <a:solidFill>
                  <a:srgbClr val="FF0000"/>
                </a:solidFill>
              </a:rPr>
              <a:t>Granite Phallic Stela &amp; Snake Motifs for Hair</a:t>
            </a:r>
          </a:p>
          <a:p>
            <a:pPr marL="11430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Snakes= Sacred= Bridge From Living to After Life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Located </a:t>
            </a:r>
            <a:r>
              <a:rPr lang="en-US" dirty="0">
                <a:solidFill>
                  <a:srgbClr val="FF0000"/>
                </a:solidFill>
              </a:rPr>
              <a:t>deep within the Old Temple= </a:t>
            </a:r>
            <a:r>
              <a:rPr lang="en-US" b="1" dirty="0">
                <a:solidFill>
                  <a:srgbClr val="FF0000"/>
                </a:solidFill>
              </a:rPr>
              <a:t>Underground= Womb/ Center of the Earth=Power=LINKS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LIVING &amp; AFTERLIFE LIKE AXIS MUNDI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=ANGKOR WAT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LANZON means </a:t>
            </a:r>
            <a:r>
              <a:rPr lang="en-US" u="sng" dirty="0">
                <a:solidFill>
                  <a:srgbClr val="FF0000"/>
                </a:solidFill>
              </a:rPr>
              <a:t>“great spear</a:t>
            </a:r>
            <a:r>
              <a:rPr lang="en-US" u="sng" dirty="0"/>
              <a:t>” </a:t>
            </a:r>
            <a:r>
              <a:rPr lang="en-US" dirty="0"/>
              <a:t>in Spanish, in reference to stone’s shape= Conquistadors mistook the shape for a spear </a:t>
            </a:r>
          </a:p>
          <a:p>
            <a:r>
              <a:rPr lang="en-US" dirty="0"/>
              <a:t>      </a:t>
            </a:r>
            <a:r>
              <a:rPr lang="en-US" b="1" u="sng" dirty="0"/>
              <a:t>SHAPED LIKE DIGGING STICK=</a:t>
            </a:r>
          </a:p>
          <a:p>
            <a:pPr lvl="1"/>
            <a:r>
              <a:rPr lang="en-US" sz="2600" dirty="0">
                <a:solidFill>
                  <a:srgbClr val="FF0000"/>
                </a:solidFill>
              </a:rPr>
              <a:t>Compared to a digging stick used in traditional highland agriculture </a:t>
            </a:r>
          </a:p>
          <a:p>
            <a:pPr lvl="1"/>
            <a:r>
              <a:rPr lang="en-US" sz="2600" dirty="0">
                <a:solidFill>
                  <a:srgbClr val="FF0000"/>
                </a:solidFill>
              </a:rPr>
              <a:t>Indicates the deity’s power in ensuring a successful harvest=</a:t>
            </a:r>
          </a:p>
          <a:p>
            <a:pPr lvl="1"/>
            <a:r>
              <a:rPr lang="en-US" sz="2600" dirty="0">
                <a:solidFill>
                  <a:srgbClr val="FF0000"/>
                </a:solidFill>
              </a:rPr>
              <a:t>FERTILITY</a:t>
            </a:r>
          </a:p>
        </p:txBody>
      </p:sp>
      <p:pic>
        <p:nvPicPr>
          <p:cNvPr id="5" name="image2.jpg" descr="http://www.crystalinks.com/lanzon_chavin.jpg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60128" y="1780032"/>
            <a:ext cx="2554054" cy="492556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586866-2F71-4E74-9938-BB0ED9204F88}"/>
              </a:ext>
            </a:extLst>
          </p:cNvPr>
          <p:cNvSpPr/>
          <p:nvPr/>
        </p:nvSpPr>
        <p:spPr>
          <a:xfrm>
            <a:off x="8314182" y="1780032"/>
            <a:ext cx="35387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Worshippers would be led into the maze of </a:t>
            </a:r>
            <a:r>
              <a:rPr lang="en-US" u="sng" dirty="0">
                <a:solidFill>
                  <a:srgbClr val="222222"/>
                </a:solidFill>
                <a:latin typeface="Arial" panose="020B0604020202020204" pitchFamily="34" charset="0"/>
              </a:rPr>
              <a:t>pitch-black tunnels, eventually coming face to face with the sculpture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  Disorientation</a:t>
            </a:r>
          </a:p>
          <a:p>
            <a:pPr algn="ct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&amp;hallucinogenic effects of various drugs</a:t>
            </a:r>
          </a:p>
          <a:p>
            <a:pPr algn="ct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heightened </a:t>
            </a:r>
            <a:r>
              <a:rPr lang="en-US" u="sng" dirty="0">
                <a:solidFill>
                  <a:srgbClr val="222222"/>
                </a:solidFill>
                <a:latin typeface="Arial" panose="020B0604020202020204" pitchFamily="34" charset="0"/>
              </a:rPr>
              <a:t>the visual and psychological impact of the sculpture</a:t>
            </a:r>
          </a:p>
          <a:p>
            <a:pPr algn="ctr"/>
            <a:r>
              <a:rPr lang="en-US" u="sng" dirty="0">
                <a:solidFill>
                  <a:srgbClr val="222222"/>
                </a:solidFill>
                <a:latin typeface="Arial" panose="020B0604020202020204" pitchFamily="34" charset="0"/>
              </a:rPr>
              <a:t>size &amp; face</a:t>
            </a:r>
          </a:p>
          <a:p>
            <a:pPr algn="ctr"/>
            <a:endParaRPr lang="en-US" u="sng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</a:rPr>
              <a:t>JAGUAR CULT=</a:t>
            </a:r>
          </a:p>
          <a:p>
            <a:pPr algn="ctr"/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</a:rPr>
              <a:t>SACRED ANIMAL =</a:t>
            </a:r>
          </a:p>
          <a:p>
            <a:pPr algn="ctr"/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</a:rPr>
              <a:t>PREDATOR &amp; POWERFUL</a:t>
            </a:r>
          </a:p>
          <a:p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C7A8D2E-B6DF-469A-9526-F5C31B6DC029}"/>
              </a:ext>
            </a:extLst>
          </p:cNvPr>
          <p:cNvSpPr/>
          <p:nvPr/>
        </p:nvSpPr>
        <p:spPr>
          <a:xfrm rot="867655">
            <a:off x="5204173" y="2289188"/>
            <a:ext cx="1446218" cy="4093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70834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6334316"/>
            <a:ext cx="9144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9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E7FD0C-C88A-4AC7-8252-68A96DBCA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1887" y="634947"/>
            <a:ext cx="2904420" cy="14507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3000" b="1" i="1" u="sng" spc="-50" dirty="0">
                <a:solidFill>
                  <a:srgbClr val="FF0000"/>
                </a:solidFill>
              </a:rPr>
              <a:t>Chavín de Huantar</a:t>
            </a:r>
            <a:r>
              <a:rPr lang="en-US" sz="3000" b="1" u="sng" spc="-50" dirty="0">
                <a:solidFill>
                  <a:srgbClr val="FF0000"/>
                </a:solidFill>
              </a:rPr>
              <a:t> Temple</a:t>
            </a:r>
            <a:br>
              <a:rPr lang="en-US" sz="3000" b="1" u="sng" spc="-50" dirty="0"/>
            </a:br>
            <a:r>
              <a:rPr lang="en-US" sz="3000" b="1" u="sng" spc="-50" dirty="0" err="1"/>
              <a:t>Lanzon</a:t>
            </a:r>
            <a:r>
              <a:rPr lang="en-US" sz="3000" b="1" u="sng" spc="-50" dirty="0"/>
              <a:t> Stela Buried Inside</a:t>
            </a:r>
            <a:br>
              <a:rPr lang="en-US" sz="3000" spc="-50" dirty="0"/>
            </a:br>
            <a:endParaRPr lang="en-US" sz="3000" spc="-5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787A6F-BC3B-46DC-9E92-D8CD06D852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44326" y="1170555"/>
            <a:ext cx="5182351" cy="424876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43107" y="2085703"/>
            <a:ext cx="26746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CA0376-75F7-4BAA-B3C5-B6570A391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10426" y="1750473"/>
            <a:ext cx="4104049" cy="4354283"/>
          </a:xfrm>
        </p:spPr>
        <p:txBody>
          <a:bodyPr vert="horz" lIns="0" tIns="45720" rIns="0" bIns="45720" rtlCol="0">
            <a:normAutofit/>
          </a:bodyPr>
          <a:lstStyle/>
          <a:p>
            <a:pPr defTabSz="9144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COMPLEX &amp; INNOVATIVE</a:t>
            </a:r>
          </a:p>
          <a:p>
            <a:pPr defTabSz="914400">
              <a:buFont typeface="Wingdings" panose="05000000000000000000" pitchFamily="2" charset="2"/>
              <a:buChar char="Ø"/>
            </a:pPr>
            <a:r>
              <a:rPr lang="en-US" sz="2000" dirty="0"/>
              <a:t>Drainage System= </a:t>
            </a:r>
            <a:r>
              <a:rPr lang="en-US" sz="2000" dirty="0">
                <a:solidFill>
                  <a:srgbClr val="FF0000"/>
                </a:solidFill>
              </a:rPr>
              <a:t>No Flooding</a:t>
            </a:r>
          </a:p>
          <a:p>
            <a:pPr marL="0" indent="0" defTabSz="914400">
              <a:buNone/>
            </a:pPr>
            <a:r>
              <a:rPr lang="en-US" sz="2000" dirty="0">
                <a:solidFill>
                  <a:srgbClr val="FF0000"/>
                </a:solidFill>
              </a:rPr>
              <a:t>     Canals Built under the Temple</a:t>
            </a:r>
          </a:p>
          <a:p>
            <a:pPr defTabSz="9144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Water Rush through Canals &amp; Sound Like a Jaguar ( Sacred Animal)</a:t>
            </a:r>
          </a:p>
          <a:p>
            <a:pPr defTabSz="9144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White Limestone &amp; Black Granite= Duality</a:t>
            </a:r>
          </a:p>
          <a:p>
            <a:pPr defTabSz="914400">
              <a:buFont typeface="Wingdings" panose="05000000000000000000" pitchFamily="2" charset="2"/>
              <a:buChar char="Ø"/>
            </a:pPr>
            <a:r>
              <a:rPr lang="en-US" sz="2000" dirty="0"/>
              <a:t>Advance Skill in </a:t>
            </a:r>
            <a:r>
              <a:rPr lang="en-US" sz="2000" dirty="0">
                <a:solidFill>
                  <a:srgbClr val="FF0000"/>
                </a:solidFill>
              </a:rPr>
              <a:t>Metallurgy= Goldsmiths</a:t>
            </a:r>
          </a:p>
          <a:p>
            <a:pPr marL="0" indent="0" defTabSz="914400">
              <a:buNone/>
            </a:pPr>
            <a:r>
              <a:rPr lang="en-US" sz="2000" dirty="0">
                <a:solidFill>
                  <a:srgbClr val="FF0000"/>
                </a:solidFill>
              </a:rPr>
              <a:t>( Able to create &amp; control high temperatures)</a:t>
            </a:r>
          </a:p>
          <a:p>
            <a:pPr marL="0" indent="0" defTabSz="914400">
              <a:buNone/>
            </a:pPr>
            <a:endParaRPr lang="en-US" dirty="0"/>
          </a:p>
          <a:p>
            <a:pPr marL="0" indent="0" defTabSz="914400">
              <a:buNone/>
            </a:pPr>
            <a:endParaRPr lang="en-US" dirty="0"/>
          </a:p>
          <a:p>
            <a:pPr marL="0" indent="0" defTabSz="914400">
              <a:buNone/>
            </a:pPr>
            <a:endParaRPr lang="en-US" dirty="0"/>
          </a:p>
          <a:p>
            <a:pPr marL="0" indent="0" defTabSz="914400">
              <a:buNone/>
            </a:pP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12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761C0-6AFE-4729-9048-FDAB4AFA7A63}"/>
              </a:ext>
            </a:extLst>
          </p:cNvPr>
          <p:cNvSpPr txBox="1"/>
          <p:nvPr/>
        </p:nvSpPr>
        <p:spPr>
          <a:xfrm>
            <a:off x="4535500" y="3310438"/>
            <a:ext cx="1324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Sunken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Plaza Mayor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8CDBF9-14CB-4BE2-AE37-A4AFF43C2FC4}"/>
              </a:ext>
            </a:extLst>
          </p:cNvPr>
          <p:cNvSpPr txBox="1"/>
          <p:nvPr/>
        </p:nvSpPr>
        <p:spPr>
          <a:xfrm>
            <a:off x="3217798" y="4394715"/>
            <a:ext cx="1387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Black/White 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Staircase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E07922-FC29-4915-BD05-75661AF8C332}"/>
              </a:ext>
            </a:extLst>
          </p:cNvPr>
          <p:cNvSpPr txBox="1"/>
          <p:nvPr/>
        </p:nvSpPr>
        <p:spPr>
          <a:xfrm>
            <a:off x="2590801" y="1994446"/>
            <a:ext cx="140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Sunken Plaza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A0AD91-11BF-4323-BC2C-A9927263DF33}"/>
              </a:ext>
            </a:extLst>
          </p:cNvPr>
          <p:cNvSpPr txBox="1"/>
          <p:nvPr/>
        </p:nvSpPr>
        <p:spPr>
          <a:xfrm>
            <a:off x="2297632" y="1565806"/>
            <a:ext cx="124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Old Temple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9A679C-3AE4-424F-89F7-2E6E274EF8F2}"/>
              </a:ext>
            </a:extLst>
          </p:cNvPr>
          <p:cNvSpPr txBox="1"/>
          <p:nvPr/>
        </p:nvSpPr>
        <p:spPr>
          <a:xfrm>
            <a:off x="2006582" y="3435898"/>
            <a:ext cx="1347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New Temple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F4F079D-A972-406E-979E-A585D7F4D39C}"/>
              </a:ext>
            </a:extLst>
          </p:cNvPr>
          <p:cNvCxnSpPr>
            <a:cxnSpLocks/>
          </p:cNvCxnSpPr>
          <p:nvPr/>
        </p:nvCxnSpPr>
        <p:spPr>
          <a:xfrm flipH="1" flipV="1">
            <a:off x="3309919" y="3731232"/>
            <a:ext cx="288080" cy="67554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Arrow: Quad 21">
            <a:extLst>
              <a:ext uri="{FF2B5EF4-FFF2-40B4-BE49-F238E27FC236}">
                <a16:creationId xmlns:a16="http://schemas.microsoft.com/office/drawing/2014/main" id="{5B160413-DE1D-454D-BBC7-24812DDF4BCD}"/>
              </a:ext>
            </a:extLst>
          </p:cNvPr>
          <p:cNvSpPr/>
          <p:nvPr/>
        </p:nvSpPr>
        <p:spPr>
          <a:xfrm>
            <a:off x="1789116" y="2084924"/>
            <a:ext cx="844839" cy="715833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2F407A-32B7-4FBE-A05A-19C9C99C5F10}"/>
              </a:ext>
            </a:extLst>
          </p:cNvPr>
          <p:cNvSpPr txBox="1"/>
          <p:nvPr/>
        </p:nvSpPr>
        <p:spPr>
          <a:xfrm rot="20536790">
            <a:off x="1173069" y="305663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Underground</a:t>
            </a:r>
          </a:p>
          <a:p>
            <a:pPr algn="r"/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Location of </a:t>
            </a:r>
            <a:r>
              <a:rPr lang="en-US" dirty="0" err="1">
                <a:solidFill>
                  <a:srgbClr val="000000"/>
                </a:solidFill>
                <a:latin typeface="Calibri" panose="020F0502020204030204"/>
              </a:rPr>
              <a:t>Lanzon</a:t>
            </a:r>
            <a:endParaRPr lang="en-US" dirty="0">
              <a:solidFill>
                <a:srgbClr val="000000"/>
              </a:solidFill>
              <a:latin typeface="Calibri" panose="020F0502020204030204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C19EB64-A2DC-41D9-84AB-1AD4416963F0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2222925" y="1207089"/>
            <a:ext cx="5061" cy="7677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61C3262-2353-4714-AB27-0EC0C8B00D9B}"/>
              </a:ext>
            </a:extLst>
          </p:cNvPr>
          <p:cNvSpPr/>
          <p:nvPr/>
        </p:nvSpPr>
        <p:spPr>
          <a:xfrm>
            <a:off x="1915751" y="5849319"/>
            <a:ext cx="4814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/>
                <a:hlinkClick r:id="rId3"/>
              </a:rPr>
              <a:t>https://www.youtube.com/watch?v=PnIoffCCyBI</a:t>
            </a:r>
            <a:endParaRPr lang="en-US" dirty="0">
              <a:solidFill>
                <a:srgbClr val="000000"/>
              </a:solidFill>
              <a:latin typeface="Calibri" panose="020F0502020204030204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568536-A2A9-473C-BC78-9D530725AA12}"/>
              </a:ext>
            </a:extLst>
          </p:cNvPr>
          <p:cNvSpPr/>
          <p:nvPr/>
        </p:nvSpPr>
        <p:spPr>
          <a:xfrm>
            <a:off x="3127486" y="122649"/>
            <a:ext cx="4351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7030A0"/>
                </a:solidFill>
                <a:latin typeface="Calibri" panose="020F0502020204030204"/>
              </a:rPr>
              <a:t>DRAW AND LABEL THE MAP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34CFA7-8C97-4ECE-B1C9-2C249264CD65}"/>
              </a:ext>
            </a:extLst>
          </p:cNvPr>
          <p:cNvSpPr txBox="1"/>
          <p:nvPr/>
        </p:nvSpPr>
        <p:spPr>
          <a:xfrm>
            <a:off x="3758229" y="5295485"/>
            <a:ext cx="1425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7030A0"/>
                </a:solidFill>
                <a:latin typeface="Calibri" panose="020F0502020204030204"/>
              </a:rPr>
              <a:t>WATCH</a:t>
            </a:r>
          </a:p>
        </p:txBody>
      </p:sp>
    </p:spTree>
    <p:extLst>
      <p:ext uri="{BB962C8B-B14F-4D97-AF65-F5344CB8AC3E}">
        <p14:creationId xmlns:p14="http://schemas.microsoft.com/office/powerpoint/2010/main" val="2812878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79635" y="1780532"/>
            <a:ext cx="4476750" cy="49530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3800" b="1" u="sng" dirty="0">
                <a:solidFill>
                  <a:schemeClr val="tx1"/>
                </a:solidFill>
              </a:rPr>
              <a:t>CONTEXT:</a:t>
            </a:r>
          </a:p>
          <a:p>
            <a:r>
              <a:rPr lang="en-US" dirty="0">
                <a:solidFill>
                  <a:srgbClr val="FF0000"/>
                </a:solidFill>
              </a:rPr>
              <a:t>Pinched or passed through the Nose</a:t>
            </a:r>
          </a:p>
          <a:p>
            <a:r>
              <a:rPr lang="en-US" dirty="0"/>
              <a:t>Would have been worn by an elite person to </a:t>
            </a:r>
            <a:r>
              <a:rPr lang="en-US" dirty="0">
                <a:solidFill>
                  <a:srgbClr val="FF0000"/>
                </a:solidFill>
              </a:rPr>
              <a:t>show wealth, power and allegiance to the Chavin religion</a:t>
            </a:r>
          </a:p>
          <a:p>
            <a:pPr algn="ctr"/>
            <a:r>
              <a:rPr lang="en-US" b="1" dirty="0"/>
              <a:t>Showcases Chavin’s knowledge of Metallurgy=FORGE METAL INTO INTRICATE SHAPES=KNIVES &amp; MACHETES</a:t>
            </a:r>
            <a:endParaRPr lang="en-US" dirty="0"/>
          </a:p>
          <a:p>
            <a:pPr algn="ctr"/>
            <a:r>
              <a:rPr lang="en-US" dirty="0"/>
              <a:t>Objects came to embody </a:t>
            </a:r>
            <a:r>
              <a:rPr lang="en-US" dirty="0">
                <a:solidFill>
                  <a:srgbClr val="FF0000"/>
                </a:solidFill>
              </a:rPr>
              <a:t>wealth and religion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Elite Men &amp; women wore them to represents belief &amp; status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Often Funerary= People buried with them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image4.jpg" descr="https://s-media-cache-ak0.pinimg.com/736x/31/a4/32/31a43260b56121820edfb206f7468ef4.jpg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86200" y="1692251"/>
            <a:ext cx="3108325" cy="347349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2820103" y="294829"/>
            <a:ext cx="65517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 sz="1800"/>
            </a:pPr>
            <a:r>
              <a:rPr lang="en-US" sz="3200" u="sng" kern="0" dirty="0">
                <a:solidFill>
                  <a:sysClr val="windowText" lastClr="000000"/>
                </a:solidFill>
                <a:latin typeface="Century Gothic"/>
              </a:rPr>
              <a:t>Nose Ornament=Status &amp; Power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3990" y="866330"/>
            <a:ext cx="66072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entury Gothic"/>
              </a:rPr>
              <a:t>      2 Serpents Flanking Circular Piercing </a:t>
            </a:r>
          </a:p>
          <a:p>
            <a:r>
              <a:rPr lang="en-US" sz="2400" dirty="0">
                <a:solidFill>
                  <a:srgbClr val="FF0000"/>
                </a:solidFill>
                <a:latin typeface="Century Gothic"/>
              </a:rPr>
              <a:t>Hammered Gold=STATUS &amp; WEALTH</a:t>
            </a:r>
          </a:p>
          <a:p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712742-BC88-4E4B-8AA2-9261CAEA110C}"/>
              </a:ext>
            </a:extLst>
          </p:cNvPr>
          <p:cNvSpPr txBox="1"/>
          <p:nvPr/>
        </p:nvSpPr>
        <p:spPr>
          <a:xfrm>
            <a:off x="629232" y="1647142"/>
            <a:ext cx="366122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prstClr val="black"/>
                </a:solidFill>
                <a:latin typeface="Century Gothic"/>
              </a:rPr>
              <a:t>FORM: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prstClr val="black"/>
                </a:solidFill>
                <a:latin typeface="Century Gothic"/>
              </a:rPr>
              <a:t>BIRD head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prstClr val="black"/>
                </a:solidFill>
                <a:latin typeface="Century Gothic"/>
              </a:rPr>
              <a:t>Geometric motifs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prstClr val="black"/>
                </a:solidFill>
                <a:latin typeface="Century Gothic"/>
              </a:rPr>
              <a:t>Symmetrical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prstClr val="black"/>
                </a:solidFill>
                <a:latin typeface="Century Gothic"/>
              </a:rPr>
              <a:t>Hammered gold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prstClr val="black"/>
                </a:solidFill>
                <a:latin typeface="Century Gothic"/>
              </a:rPr>
              <a:t>Sun shapes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prstClr val="black"/>
              </a:solidFill>
              <a:latin typeface="Century Gothic"/>
            </a:endParaRPr>
          </a:p>
          <a:p>
            <a:pPr algn="ctr"/>
            <a:r>
              <a:rPr lang="en-US" sz="2000" b="1" u="sng" dirty="0">
                <a:solidFill>
                  <a:prstClr val="black"/>
                </a:solidFill>
                <a:latin typeface="Century Gothic"/>
              </a:rPr>
              <a:t>CONTENT:</a:t>
            </a:r>
          </a:p>
          <a:p>
            <a:pPr algn="ctr"/>
            <a:r>
              <a:rPr lang="en-US" b="1" u="sng" dirty="0">
                <a:solidFill>
                  <a:prstClr val="black"/>
                </a:solidFill>
                <a:latin typeface="Century Gothic"/>
              </a:rPr>
              <a:t>ZOOMORPHIC</a:t>
            </a:r>
          </a:p>
          <a:p>
            <a:r>
              <a:rPr lang="en-US" b="1" dirty="0">
                <a:solidFill>
                  <a:prstClr val="black"/>
                </a:solidFill>
                <a:latin typeface="Century Gothic"/>
              </a:rPr>
              <a:t>*BIRD HEAD=</a:t>
            </a:r>
          </a:p>
          <a:p>
            <a:r>
              <a:rPr lang="en-US" b="1" dirty="0">
                <a:solidFill>
                  <a:prstClr val="black"/>
                </a:solidFill>
                <a:latin typeface="Century Gothic"/>
              </a:rPr>
              <a:t>CONNECTION MAN</a:t>
            </a:r>
          </a:p>
          <a:p>
            <a:r>
              <a:rPr lang="en-US" b="1" dirty="0">
                <a:solidFill>
                  <a:prstClr val="black"/>
                </a:solidFill>
                <a:latin typeface="Century Gothic"/>
              </a:rPr>
              <a:t> &amp; MOTHER EARTH</a:t>
            </a:r>
          </a:p>
          <a:p>
            <a:r>
              <a:rPr lang="en-US" b="1" dirty="0">
                <a:solidFill>
                  <a:prstClr val="black"/>
                </a:solidFill>
                <a:latin typeface="Century Gothic"/>
              </a:rPr>
              <a:t>*DUALISM=Life/Death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prstClr val="black"/>
              </a:solidFill>
              <a:latin typeface="Century Gothic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u="sng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796A8-84F4-43A7-B999-ABEA4DF1EA14}"/>
              </a:ext>
            </a:extLst>
          </p:cNvPr>
          <p:cNvSpPr txBox="1"/>
          <p:nvPr/>
        </p:nvSpPr>
        <p:spPr>
          <a:xfrm>
            <a:off x="987395" y="5527850"/>
            <a:ext cx="529023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prstClr val="black"/>
                </a:solidFill>
                <a:latin typeface="Century Gothic"/>
              </a:rPr>
              <a:t>FUNCTION:</a:t>
            </a:r>
          </a:p>
          <a:p>
            <a:pPr algn="ctr"/>
            <a:r>
              <a:rPr lang="en-US" b="1" dirty="0">
                <a:solidFill>
                  <a:prstClr val="black"/>
                </a:solidFill>
                <a:latin typeface="Century Gothic"/>
              </a:rPr>
              <a:t>Sacred Metal Jewelry</a:t>
            </a:r>
          </a:p>
          <a:p>
            <a:pPr algn="ctr"/>
            <a:r>
              <a:rPr lang="en-US" b="1" dirty="0">
                <a:solidFill>
                  <a:prstClr val="black"/>
                </a:solidFill>
                <a:latin typeface="Century Gothic"/>
              </a:rPr>
              <a:t>Like Gold Jade Crown</a:t>
            </a:r>
          </a:p>
          <a:p>
            <a:pPr algn="ctr"/>
            <a:r>
              <a:rPr lang="en-US" b="1" dirty="0">
                <a:solidFill>
                  <a:prstClr val="black"/>
                </a:solidFill>
                <a:latin typeface="Century Gothic"/>
              </a:rPr>
              <a:t> STATUS OBJECT= Merovingian Looped Fibulae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5F395E-E7F9-4512-A642-4EAEBC708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43" y="5432461"/>
            <a:ext cx="1066800" cy="896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0714A5-135A-4637-8948-E357C4110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762" y="5406629"/>
            <a:ext cx="1066799" cy="89681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F26973D2-8635-4355-AECF-B4BCB21C95FE}"/>
              </a:ext>
            </a:extLst>
          </p:cNvPr>
          <p:cNvSpPr/>
          <p:nvPr/>
        </p:nvSpPr>
        <p:spPr>
          <a:xfrm rot="1136791">
            <a:off x="3253805" y="3157373"/>
            <a:ext cx="150271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4220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1" y="1636958"/>
            <a:ext cx="4503419" cy="3919729"/>
          </a:xfrm>
        </p:spPr>
        <p:txBody>
          <a:bodyPr>
            <a:normAutofit lnSpcReduction="10000"/>
          </a:bodyPr>
          <a:lstStyle/>
          <a:p>
            <a:r>
              <a:rPr lang="en-US" b="1" u="sng" dirty="0"/>
              <a:t>CONTEXT:</a:t>
            </a:r>
          </a:p>
          <a:p>
            <a:r>
              <a:rPr lang="en-US" dirty="0"/>
              <a:t>Creates </a:t>
            </a:r>
            <a:r>
              <a:rPr lang="en-US" dirty="0">
                <a:solidFill>
                  <a:srgbClr val="FF0000"/>
                </a:solidFill>
              </a:rPr>
              <a:t>a barrier between those who can see its true form and those outside the cult who cannot</a:t>
            </a:r>
          </a:p>
          <a:p>
            <a:r>
              <a:rPr lang="en-US" dirty="0"/>
              <a:t>Similar iconography was used on the outside of the temple</a:t>
            </a:r>
          </a:p>
        </p:txBody>
      </p:sp>
      <p:pic>
        <p:nvPicPr>
          <p:cNvPr id="5" name="image3.jpg" descr="http://www.dailygrail.com/sites/dailygrail.com/files/imagecache/BlogImage-Large/storyimages/chavin-san-pedro.jpg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95156" y="1633910"/>
            <a:ext cx="3220044" cy="3501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199" y="123513"/>
            <a:ext cx="4505334" cy="8535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43800" y="54864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entury Gothic"/>
              </a:rPr>
              <a:t>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8179" y="651709"/>
            <a:ext cx="8947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prstClr val="black"/>
                </a:solidFill>
                <a:latin typeface="Century Gothic"/>
              </a:rPr>
              <a:t>FUNCTION</a:t>
            </a:r>
            <a:r>
              <a:rPr lang="en-US" sz="2400" dirty="0">
                <a:solidFill>
                  <a:srgbClr val="FF0000"/>
                </a:solidFill>
                <a:latin typeface="Century Gothic"/>
              </a:rPr>
              <a:t>: </a:t>
            </a:r>
            <a:r>
              <a:rPr lang="en-US" sz="2000" b="1" dirty="0">
                <a:solidFill>
                  <a:srgbClr val="FF0000"/>
                </a:solidFill>
                <a:latin typeface="Century Gothic"/>
              </a:rPr>
              <a:t>COMPOSITE CREATURE=HUMAN &amp; ANIMAL= GUARDIAN</a:t>
            </a:r>
          </a:p>
          <a:p>
            <a:pPr algn="ctr"/>
            <a:r>
              <a:rPr lang="en-US" sz="2400" b="1" u="sng" dirty="0">
                <a:solidFill>
                  <a:prstClr val="black"/>
                </a:solidFill>
                <a:latin typeface="Century Gothic"/>
              </a:rPr>
              <a:t>THEMES: Power &amp; Authority AND Spirituality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986" y="5275104"/>
            <a:ext cx="2340144" cy="13031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42124" y="5255644"/>
            <a:ext cx="2546153" cy="13420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589A28-54BE-4862-8638-0E3E8C6BA2C7}"/>
              </a:ext>
            </a:extLst>
          </p:cNvPr>
          <p:cNvSpPr txBox="1"/>
          <p:nvPr/>
        </p:nvSpPr>
        <p:spPr>
          <a:xfrm>
            <a:off x="514350" y="1754196"/>
            <a:ext cx="43624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prstClr val="black"/>
                </a:solidFill>
                <a:latin typeface="Century Gothic"/>
              </a:rPr>
              <a:t>FORMS:</a:t>
            </a:r>
          </a:p>
          <a:p>
            <a:r>
              <a:rPr lang="en-US" b="1" dirty="0">
                <a:solidFill>
                  <a:prstClr val="black"/>
                </a:solidFill>
                <a:latin typeface="Century Gothic"/>
              </a:rPr>
              <a:t>*Bas Relief</a:t>
            </a:r>
          </a:p>
          <a:p>
            <a:r>
              <a:rPr lang="en-US" b="1" dirty="0">
                <a:solidFill>
                  <a:prstClr val="black"/>
                </a:solidFill>
                <a:latin typeface="Century Gothic"/>
              </a:rPr>
              <a:t>*Zoomorphic=</a:t>
            </a:r>
          </a:p>
          <a:p>
            <a:r>
              <a:rPr lang="en-US" b="1" dirty="0">
                <a:solidFill>
                  <a:prstClr val="black"/>
                </a:solidFill>
                <a:latin typeface="Century Gothic"/>
              </a:rPr>
              <a:t>Jaguar head, fangs &amp; claws </a:t>
            </a:r>
          </a:p>
          <a:p>
            <a:r>
              <a:rPr lang="en-US" b="1" dirty="0">
                <a:solidFill>
                  <a:prstClr val="black"/>
                </a:solidFill>
                <a:latin typeface="Century Gothic"/>
              </a:rPr>
              <a:t>*Human Body</a:t>
            </a:r>
          </a:p>
          <a:p>
            <a:endParaRPr lang="en-US" b="1" u="sng" dirty="0">
              <a:solidFill>
                <a:prstClr val="black"/>
              </a:solidFill>
              <a:latin typeface="Century Gothic"/>
            </a:endParaRPr>
          </a:p>
          <a:p>
            <a:r>
              <a:rPr lang="en-US" b="1" u="sng" dirty="0">
                <a:solidFill>
                  <a:prstClr val="black"/>
                </a:solidFill>
                <a:latin typeface="Century Gothic"/>
              </a:rPr>
              <a:t>CONTENT:</a:t>
            </a:r>
          </a:p>
          <a:p>
            <a:r>
              <a:rPr lang="en-US" b="1" dirty="0">
                <a:solidFill>
                  <a:prstClr val="black"/>
                </a:solidFill>
                <a:latin typeface="Century Gothic"/>
              </a:rPr>
              <a:t>WARRIOR=GUARDIAN</a:t>
            </a:r>
          </a:p>
          <a:p>
            <a:r>
              <a:rPr lang="en-US" b="1" dirty="0">
                <a:solidFill>
                  <a:prstClr val="black"/>
                </a:solidFill>
                <a:latin typeface="Century Gothic"/>
              </a:rPr>
              <a:t>Power=</a:t>
            </a:r>
          </a:p>
          <a:p>
            <a:r>
              <a:rPr lang="en-US" b="1" dirty="0">
                <a:solidFill>
                  <a:prstClr val="black"/>
                </a:solidFill>
                <a:latin typeface="Century Gothic"/>
              </a:rPr>
              <a:t>Headdress of Snakes</a:t>
            </a:r>
          </a:p>
          <a:p>
            <a:r>
              <a:rPr lang="en-US" b="1" dirty="0">
                <a:solidFill>
                  <a:prstClr val="black"/>
                </a:solidFill>
                <a:latin typeface="Century Gothic"/>
              </a:rPr>
              <a:t> &amp; Weapon (cactus)</a:t>
            </a:r>
          </a:p>
          <a:p>
            <a:r>
              <a:rPr lang="en-US" b="1" dirty="0">
                <a:solidFill>
                  <a:prstClr val="black"/>
                </a:solidFill>
                <a:latin typeface="Century Gothic"/>
              </a:rPr>
              <a:t>Fang &amp; Claws=Jaguar </a:t>
            </a:r>
          </a:p>
        </p:txBody>
      </p:sp>
    </p:spTree>
    <p:extLst>
      <p:ext uri="{BB962C8B-B14F-4D97-AF65-F5344CB8AC3E}">
        <p14:creationId xmlns:p14="http://schemas.microsoft.com/office/powerpoint/2010/main" val="32843136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REE.pptx" id="{E781C72B-3D65-4B8D-9071-33B66AF0EF30}" vid="{3A5A58F2-9BE1-435C-B12D-88FD9BF7017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92E9E5-79AF-4029-8FCA-9C327D54FD8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59927E4-E194-47BE-91C2-B87D50CF51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4A532A-EA0D-41F9-B458-AF9358EF2F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{BE396C2D-DF06-49B3-969F-FDC0AF948542}tf56410444</Template>
  <TotalTime>0</TotalTime>
  <Words>2330</Words>
  <Application>Microsoft Office PowerPoint</Application>
  <PresentationFormat>Widescreen</PresentationFormat>
  <Paragraphs>368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Arial</vt:lpstr>
      <vt:lpstr>Avenir Next LT Pro</vt:lpstr>
      <vt:lpstr>Avenir Next LT Pro Light</vt:lpstr>
      <vt:lpstr>Book Antiqua</vt:lpstr>
      <vt:lpstr>Calibri</vt:lpstr>
      <vt:lpstr>Calibri Light</vt:lpstr>
      <vt:lpstr>Century Gothic</vt:lpstr>
      <vt:lpstr>Garamond</vt:lpstr>
      <vt:lpstr>Goudy Old Style</vt:lpstr>
      <vt:lpstr>MinionPro-Regular</vt:lpstr>
      <vt:lpstr>Wingdings</vt:lpstr>
      <vt:lpstr>Wingdings 2</vt:lpstr>
      <vt:lpstr>SavonVTI</vt:lpstr>
      <vt:lpstr>Apothecary</vt:lpstr>
      <vt:lpstr>Retrospect</vt:lpstr>
      <vt:lpstr>SlateVTI</vt:lpstr>
      <vt:lpstr>Indigenous American Art</vt:lpstr>
      <vt:lpstr>Common Art Details  Indigenous American  Art</vt:lpstr>
      <vt:lpstr>Chavin Religion= Power &amp; Authority and FERTILITY</vt:lpstr>
      <vt:lpstr>PowerPoint Presentation</vt:lpstr>
      <vt:lpstr>PowerPoint Presentation</vt:lpstr>
      <vt:lpstr>CONTEXT: Powe &amp; Authority * Size * Shape * Fang ON FACE* Location Within Mother Earth</vt:lpstr>
      <vt:lpstr>Chavín de Huantar Temple Lanzon Stela Buried Inside </vt:lpstr>
      <vt:lpstr>PowerPoint Presentation</vt:lpstr>
      <vt:lpstr>PowerPoint Presentation</vt:lpstr>
      <vt:lpstr>PowerPoint Presentation</vt:lpstr>
      <vt:lpstr>PowerPoint Presentation</vt:lpstr>
      <vt:lpstr>Sasqa Waman Citadel=Located on a steep hill that overlooks the city, the fortified complex has a wide view of the valley to the southeast Military Protection of City</vt:lpstr>
      <vt:lpstr>Qorikancha (“Golden House”)=Masonry Marked Time=Observatory Power &amp; Authority SUN GOD</vt:lpstr>
      <vt:lpstr>PowerPoint Presentation</vt:lpstr>
      <vt:lpstr>PowerPoint Presentation</vt:lpstr>
      <vt:lpstr>PowerPoint Presentation</vt:lpstr>
      <vt:lpstr>PowerPoint Presentation</vt:lpstr>
      <vt:lpstr>Site Built as a royal estate for the First Inka Emperor Pachacuti Inka Yupanqui after a Successful Military Campaign   </vt:lpstr>
      <vt:lpstr>         Machu Pichu Abandoned After 80 Years</vt:lpstr>
      <vt:lpstr>REMEMBER THE TWO TYPES OF QUESTIONS ON THE 2020 EXAM KEEP THIS IN MIND AS YOU LEARN NEW ART WORKS</vt:lpstr>
      <vt:lpstr>Observatory &amp; Temple of the Sun= GRANITE *Adjacent to the royal residence *Emphasized the relationship between the elites, ritual performance, and astronomical observations *Solidified Emperors as Descendent of the Sun </vt:lpstr>
      <vt:lpstr>Intihuatana Stone “The hitching post of the sun” Determines TIME-Sun Dial  GRANITE</vt:lpstr>
      <vt:lpstr>Theme= Power &amp; Authority, Ritual, Domestic Space Similar Art History Structures</vt:lpstr>
      <vt:lpstr>PowerPoint Presentation</vt:lpstr>
      <vt:lpstr>PowerPoint Presentation</vt:lpstr>
      <vt:lpstr>PowerPoint Presentation</vt:lpstr>
      <vt:lpstr>Theme: Wearable art illustrating status &amp; Wealth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2020-04-06T19:44:40Z</dcterms:created>
  <dcterms:modified xsi:type="dcterms:W3CDTF">2020-04-07T02:30:19Z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