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7" r:id="rId3"/>
    <p:sldId id="268" r:id="rId4"/>
    <p:sldId id="279" r:id="rId5"/>
    <p:sldId id="280" r:id="rId6"/>
    <p:sldId id="283" r:id="rId7"/>
    <p:sldId id="261" r:id="rId8"/>
    <p:sldId id="288" r:id="rId9"/>
    <p:sldId id="277" r:id="rId10"/>
    <p:sldId id="292" r:id="rId11"/>
    <p:sldId id="275" r:id="rId12"/>
    <p:sldId id="263" r:id="rId13"/>
    <p:sldId id="262" r:id="rId14"/>
    <p:sldId id="293" r:id="rId15"/>
    <p:sldId id="270" r:id="rId16"/>
    <p:sldId id="287" r:id="rId17"/>
    <p:sldId id="286" r:id="rId18"/>
    <p:sldId id="278" r:id="rId19"/>
    <p:sldId id="285" r:id="rId20"/>
    <p:sldId id="276" r:id="rId21"/>
    <p:sldId id="265" r:id="rId22"/>
    <p:sldId id="281" r:id="rId23"/>
    <p:sldId id="264" r:id="rId24"/>
    <p:sldId id="284" r:id="rId25"/>
    <p:sldId id="271" r:id="rId26"/>
    <p:sldId id="258" r:id="rId27"/>
    <p:sldId id="282" r:id="rId28"/>
    <p:sldId id="294" r:id="rId29"/>
    <p:sldId id="257" r:id="rId30"/>
    <p:sldId id="259" r:id="rId31"/>
    <p:sldId id="393" r:id="rId32"/>
    <p:sldId id="295" r:id="rId33"/>
    <p:sldId id="390" r:id="rId34"/>
    <p:sldId id="391" r:id="rId35"/>
    <p:sldId id="392" r:id="rId36"/>
    <p:sldId id="382" r:id="rId37"/>
    <p:sldId id="383" r:id="rId38"/>
    <p:sldId id="388" r:id="rId39"/>
    <p:sldId id="384" r:id="rId40"/>
    <p:sldId id="274" r:id="rId41"/>
    <p:sldId id="385" r:id="rId42"/>
    <p:sldId id="386" r:id="rId43"/>
    <p:sldId id="387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26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280" max="1600" units="cm"/>
          <inkml:channel name="Y" type="integer" min="-73" max="951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42.66667" units="1/cm"/>
          <inkml:channelProperty channel="T" name="resolution" value="1" units="1/dev"/>
        </inkml:channelProperties>
      </inkml:inkSource>
      <inkml:timestamp xml:id="ts0" timeString="2019-04-15T14:23:25.2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12488 15637 0,'-26'0'0,"26"-27"15,-79 1-15,52 26 16,-26-27-16,-79-26 16,52 27-16,-52 26 15,0-27-15,-133 27 32,54 0-32,25 0 15,-25 0-15,-1 0 16,-52 80-16,25-27 15,-25 26-15,79-26 0,-1 0 16,28 0-16,105-27 16,26-26-16,-26 27 15,53-1 17,-79 54-17,53-54-15,-27 27 16,0 0-16,0 0 15,26-27-15,-26 27 16,53-26-16,-26 25 16,-1-25-16,1 52 15,0-26 1,26-26-16,0-1 16,0 1-16,0-1 15,0 1-15,0-1 16,0 27-16,0-27 31,0 27-31,0 27 0,0-54 16,0 53-16,0-26 15,0 0-15,0 0 16,26 0 0,-26-26-16,0 26 15,26-27-15,1 0 16,-1 1-16,1 26 15,26 0-15,-27 0 16,1-27-16,26 1 16,0-1-1,-1 27-15,-25-27 16,-1-26-16,54 53 16,-27-26-16,0 52 15,-27-79-15,53 53 16,1-26-16,-27-1 15,26 0-15,-52 1 16,52-1-16,-53 1 16,54-27-16,-27 0 15,-27 0-15,53 26 16,-26 1-16,0-1 16,0-26-16,0 27 15,27-27-15,52 0 31,-53 26-31,-26-26 16,26 0-16,27 53 16,-26-53-16,52 0 15,-53 0-15,54 0 16,-28 0 0,107 0-16,-80 0 0,-26 0 15,0 0-15,-27 0 16,54 0-16,-54-26 15,27-1-15,-53 27 16,-27-26-16,1 26 16,52-27-16,-52 1 15,26 26 17,-1 0-32,1-53 15,0 26-15,80-52 0,-28 26 16,-25 27-16,105-54 15,-26 27-15,-27 0 16,-26 0-16,0-26 16,-53 53-16,52-54 15,-52 54-15,27-54 16,-54 80 0,-26-26-16,53 0 15,-53-1 1,27-26-1,-27 27 1,26 26-16,-26-53 16,27 0-16,-27 26 15,0 1-15,0-1 16,52 1-16,-52-27 16,0 0-1,0 27-15,0-27 16,0 0-16,0 26 15,0 1-15,27-27 16,-27 27-16,0-1 16,0 1-1,0-1 1,0 1 0,0-1-16,0 1 15,0-1 1,-27-26-1,27 27-15,-26-27 16,26 27 0,-26-1-16,-1 1 15,1-1 1,26 1 0,-27 26-16,1-27 15,26 1 1,-27 26-1,1-53 1,-1 27-16,1-1 16,-1 27-16,1-26 0,-27-1 15,27 27-15,-1-26 16,-26-1-16,27 27 16,-54 0-16,54-53 15,-1 53 1,-25 0-16,52-26 15,-53 26-15,0-27 16,26 27 0,1-26-1,-27 26 1,26 0 0,1-27-16,-27 27 15,27 0-15,-27 0 16,-27 0-16,27 0 15,0-52-15,1 52 16,25 0-16,-52 0 16,26 0-1,-27 0 1,80-27 0,-79 27-16,26 0 0,0 0 0,-26-26 31,-27 26-16,53 0-15,0 0 0,27 0 0,-54 0 16,27 0-16,27 0 16,-1 0-1,-25 0-15,25 0 16,-26 0 0,0 0-16,0 0 15,27 0-15,-27 0 0,0 0 16,0 0-16</inkml:trace>
  <inkml:trace contextRef="#ctx0" brushRef="#br0" timeOffset="7144.536">16563 15822 0,'-27'0'47,"1"0"-32,-27 0-15,0-27 16,0 27-16,-132-53 15,79 53-15,0-53 16,-52 1-16,78-1 16,-52 53-16,26-27 15,53 27 79,27 0-78,-80 0-16,27 0 15,-54 0 1,27 0-16,-52 0 16,52 0-16,26 0 15,28 0-15,-28 0 172,1 27-156,-53 105-16,-1 0 15,1 1-15,0-1 16,-1 0-16,28-53 16,105 1-16,-53-27 31,53-27 31,0 1-46,0-1-16,0 27 16,0 0-16,0 26 15,0 1-15,0-27 16,0 26-16,0-26 15,0 0 1,0 0 0,26-27-1,-26 1-15,0 26 16,27 26-16,-1-53 16,-26 1-16,53 26 15,0 26-15,-27-52 16,54 78-16,-54-52 15,1 0-15,25 0 16,-25 0-16,52-26 16,-79-1-16,27 1 15,-1 25 1,1-52-16,-1 27 16,1-1-1,-1-26-15,27 0 16,-27 27-16,27-1 15,27 1-15,-1-1 16,0 1-16,27-1 16,27 1-16,-1-1 0,-26-26 15,-27 26-15,-26-26 16,0 0-16,26 0 16,27 0-1,-79 0 1,52-26-1,-26 0 17,0-1-32,0 1 0,26-27 15,-26 26-15,-27 27 16,27-26 15,-26-1-15,-27 1-1,53-1-15,-27 1 16,27-27 0,-26 53-16,26-53 15,-1 27-15,54-27 0,-79 26 16,52-26-16,-26 0 16,-27 27-16,1 26 15,52-53-15,-52 27 16,26-27-16,0 26 15,0-26-15,-27 0 16,0 53-16,1-52 31,-1 25-31,1-26 32,-27 27-32,0-27 15,0 26 1,26-26-16,1 0 15,-27 27-15,0-27 16,0 27 0,0-54-16,26 80 15,-26-26-15,0-1 16,0 1 0,0-1-16,0 1 15,0-27-15,0 0 16,0 27-1,0-1-15,0-26 16,-26 0 0,-1 27-1,27-27 1,-53 27 0,0-1-16,53 1 15,-26-1-15,-27 1 16,53-1-16,-53-26 15,27 27-15,-54-27 16,80 27 0,-53 26-16,0-53 0,1 26 15,25 27 1,1-26-16,-54-1 16,54 1-16,-1 26 15,1-27-15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280" max="1600" units="cm"/>
          <inkml:channel name="Y" type="integer" min="-73" max="951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42.66667" units="1/cm"/>
          <inkml:channelProperty channel="T" name="resolution" value="1" units="1/dev"/>
        </inkml:channelProperties>
      </inkml:inkSource>
      <inkml:timestamp xml:id="ts0" timeString="2019-04-15T14:27:03.9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19156 8361 0,'0'-27'47,"0"1"-32,0-27-15,-80 53 0,-52-27 16,-27-26-16,80 27 16,-27 26-16,0-27 15,-52 27-15,-54 0 16,53 0-16,-105 0 15,52 27-15,53-1 16,80 1-16,52-1 16,-26 1-16,1-1 15,25 1 17,-26 26-17,53-27-15,-26 27 16,-1 26-16,-26-26 15,0 27 1,1-28-16,-1 28 16,-27-27-16,-105 185 31,106-159-31,-1 54 16,27-54-16,0 27 15,-26 53-15,26-27 16,-53 27-16,27-27 15,79 0-15,0-52 16,-27 25-16,27-25 16,0-1-16,0 0 15,0-26-15,0 0 16,0-26-16,0-1 16,0 54-16,27-27 15,-1-27 1,27 27-16,-26 0 15,26 53-15,-27-53 16,27-1-16,0 1 16,79 80-16,-105-80 15,52 52-15,27 28 16,-53-54-16,53 27 16,0-27-1,-27 27-15,-26-79 16,26 26-16,-52-27 15,26 0-15,-1 1 16,-25-27-16,26 26 16,26 1-16,1-1 15,25 1-15,1-1 16,53 1-16,-27-1 16,54-26-16,-1 0 15,53 0-15,-53 0 16,53 0-16,27-53 15,-133 27-15,0-27 16,-52 0 0,-27 26-16,0 1 15,-27 0 1,0-1 0,1 1-16,26-27 15,-27 0-15,54 0 16,52-53-16,53 27 15,27-54-15,79-25 16,0-28-16,-132 54 16,79-27-16,-185 106 15,-27-26-15,-26 26 16,27 53-16,-27-53 16,0 27-16,0-1 15,0 1-15,0-27 16,0 26-16,0-25 15,-27-1-15,27 0 16,0 26-16,-26-26 16,26 27-16,0-53 15,0 52-15,-53-52 16,26 26-16,27 0 16,-26-53-1,-53 27-15,52-27 16,-52 26-16,52 54 15,-26-80-15,0 53 16,53 27-16,-79-54 16,53 54-16,-27-27 15,-27-26-15,27 26 0,0 0 16,1 0-16,-28 0 16,27 0-16,0 27 15,27-1-15,-1 27 16,-26-26-16,-26-27 15,53 53-15,-27-27 16,0 1-16,0-1 16,-53 1-16,80-1 15,-1 27-15,-52-52 32,52 25-32,1 27 15,-27-26 63,-26 26-78,26-53 16,-27 53-16,27-27 16,0 27-1,-52-26-15,78-1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280" max="1600" units="cm"/>
          <inkml:channel name="Y" type="integer" min="-73" max="951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42.66667" units="1/cm"/>
          <inkml:channelProperty channel="T" name="resolution" value="1" units="1/dev"/>
        </inkml:channelProperties>
      </inkml:inkSource>
      <inkml:timestamp xml:id="ts0" timeString="2019-04-15T15:53:36.5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21511 16563 0,'-27'0'16,"-26"-27"0,-26 1-1,52-1 1,-25 1-16,-28-1 15,27 27 1,27-26-16,-1 26 16,1 0-1,-1 0 1,-26-27-16,-26 27 16,26-26-16,-26 26 0,26 0 15,0-27-15,-26 27 16,26 0-16,26 0 15,-26 0-15,0 0 16,0 0-16,-26 0 16,26 0-16,-53 0 15,27 0-15,0 0 16,-27 0-16,79 0 16,-52 0-16,26 0 15,27 0 95,-54 0-95,1 0 1,-1 0-16,-25 27 15,-1-27-15,26 53 16,-52 0-16,53-53 16,-27 0-16,27 0 15,52 26-15,1 1 125,-27-1-109,0 27-16,0 0 0,26-27 16,-26 27-16,27-26 15,0 26 1,-27 0-16,53-27 15,-27 1 1,27-1 0,0 0-1,0 27 1,0-26-16,0-1 16,0 1-16,0-1 15,0 1 1,27-1 46,-1 1-62,27-1 16,0 27 0,-27-27-16,27 1 15,27-1-15,-27 1 16,26-1-16,-26-26 15,0 53-15,26-26 16,-26-27-16,26 0 16,1 26-16,-1-26 15,54 53-15,-81-53 16,28 0-16,-1 26 16,-26-26-16,0 0 15,26 0-15,1 0 16,-27 0-16,26 0 15,-52 0-15,25 0 16,-25 0-16,26 0 16,-27 0-16,1 0 31,-1 0-15,1 0-16,-1 0 0,1 0 15,-1 0-15,0 0 16,27 0-16,-26 0 15,26 0-15,-27 0 16,27 0-16,0 0 16,0 0-16,-27 0 15,54 0-15,-1 0 16,27 0-16,-80 0 16,80 0-16,-53 0 15,27 0-15,-1 0 16,-26 0-1,-27-26-15,27 26 16,-26-26 0,26-27-1,0 53-15,-27-27 16,0 1-16,27 26 16,-53-27-16,0 1 15,0-1 1,0 1-16,53-1 15,-53 1 17,0 0-17,0-1 1,0 1 0,0-27-1,-26 0 1,-27 0-1,53 26-15,-27 1 16,1-27-16,-27 0 16,53 27-1,-26-1 1,-1 1 15,1-1 63,-54-26-78,27 0-1,1-26 1,-54 0-16,0-54 15</inkml:trace>
  <inkml:trace contextRef="#ctx0" brushRef="#br0" timeOffset="1272.568">21034 13996 0,'-53'-26'125,"27"26"-110,-27 0 95,27 0-110,-54 0 15,1 0-15,26 0 16,0 0-16</inkml:trace>
  <inkml:trace contextRef="#ctx0" brushRef="#br0" timeOffset="2827.598">20929 10609 0,'-133'0'454,"27"0"-454,1 0 15,25 0-15,54 0 16,-27-52 328</inkml:trace>
  <inkml:trace contextRef="#ctx0" brushRef="#br0" timeOffset="4423.198">20955 7461 0,'-26'0'563,"-1"0"-547,1 0-16,-1 0 15,-79 0 313</inkml:trace>
  <inkml:trace contextRef="#ctx0" brushRef="#br0" timeOffset="20420.918">19024 10583 0,'0'26'0,"0"1"16,-27-1 15,1 1-31,-27 52 16,0-79-16,-27 53 15</inkml:trace>
  <inkml:trace contextRef="#ctx0" brushRef="#br0" timeOffset="23901.613">18389 11112 0,'0'27'94,"26"-27"-78,27 0-16,0 0 31,53 0-31,0-27 16,-54 1-16,107-27 0,-79 26 15,25 1-15,-52 26 16,-26-27-16,-1 27 15,1-26 95,-1 26-110,1-26 15,78-1-15,-78 27 16,52-26-16,1-27 16,-27 53-16,26-27 15,0 27-15,-26-26 16,80-27-16,25 0 16,-105 26-16,53-25 15,-27 25-15,-26 1 16,-26 26-1,-1-27 110,27 27-109,-26 0 0,52-26-16,53-27 15,-52 26-15,25 1 0,54-1 0,-79 1 16,-1 0-16,-53-1 16,1 27-16,-1 0 15,1 0 1,-1 0 15,27-26-15,-53-1-16,53 27 15,0 0 1,-27 0 0,27-26-1,0 26 1,-26 0-1,26 0-15,-27-27 16,27 1-16,0 26 16,0 0-16,0-27 15,26 1-15,-52 26 16,-1 0-16,80-53 16,-27 53-1,-26 0-15,27 0 16,-54-27-16,27 1 15,0 26-15,26-53 16,-52 53-16,26 0 16,0-26-16,-27 26 15,0 0 1,1 0-16,26-53 31,0 53-31,-27 0 16,27-27-16,159-52 31,-186 52-31,54 1 16,-54 26-16,27 0 15,0-26 1,-27 26 0,1-27-16,26 27 0,0-26 15,53-27-15,-1 26 16,81-26-16,-54 0 15,27 0-15,-1-26 16,28 26-16,-54 0 16,-53 0-16,1 27 15,-27-1-15,-1 1 16,28 0 0,-54 26-1,1-53-15,-1 53 16,1 0 31,26-27-47,-27 1 15,53-1 1,-52 27-16,26-26 16,-27 26-16,27-27 15,-26 27-15,26 0 16,-1 0-1,1 0 1,0-26-16,-26-1 16,52 27-16,0 0 15,1-26-15,26-1 16,0-25-16,-1 25 16,28 27-16,-54 0 15,27 0-15,-53-26 16,0 26-16,26 0 15,-52-27-15,-1 27 16,53-26-16,-26 26 31,-26 0-31,26 0 16,-27-27 0,53 27-1,1-26 1,-54-1-16,54 1 15,-27-1 1,0-25-16,79 25 16,-79 1-16,26-1 15,-26-26-15,106 0 16,-106 27-16,26-27 16,27 0-16,-27 0 15,54-26-15,-81 52 16,107-26-16,-106 27 15,53-27-15,-27 27 16,-26-27-16,53 0 16,0-27-1,-27 1-15,27 0 16,0 26-16,53-27 16,-27 27-16,27-26 15,-53 53-15,52-54 16,-25 27-16,-28 27 15,28-54-15,-107 54 16,27 26-16,0 0 16,-26-27 31,25 1-32,1 26-15,0 0 16,0-26-16,27-1 15,25 27-15,28-53 16,25 27-16,-25 26 16,-27 0-16,132-27 31,-159-52-31,-26 79 0,-27-27 0,27 27 16,-26 0-16,52-52 15,-52 52 1,26-27-1,-27 1-15,27 26 16,0 0-16,-53-27 16,53 1-16,-27 26 15,54-27-15,-1 1 16,-53 26-16,27-27 16,0 1-16,0-1 15,27 1-15,-28-1 16,1 27-16,53-26 15,-53 26-15,27 0 16,-28-53-16,-25 27 16,-1 26-16,54 0 15,-80-27 1,26 27-16,54-26 16,-28-1-16,-25 27 15,-1-26 1,1 26-16,-1 0 31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AD125-6B2E-45DD-98B2-7020C9628967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336F7-69E3-440F-B3B0-D4775332645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489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49784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1600200"/>
            <a:ext cx="49784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C1E6-F85C-4AF9-9295-6A121D16C143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F2805-702B-4C3E-A2EE-0EB0C10DE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32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2.xml"/><Relationship Id="rId5" Type="http://schemas.openxmlformats.org/officeDocument/2006/relationships/image" Target="../media/image4.png"/><Relationship Id="rId4" Type="http://schemas.openxmlformats.org/officeDocument/2006/relationships/customXml" Target="../ink/ink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nationalgallery.org.uk/artists/william-hogarth" TargetMode="Externa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6516E-208A-4420-B331-EBAB59BE81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APAH Exam Review=</a:t>
            </a:r>
            <a:br>
              <a:rPr lang="en-US" dirty="0"/>
            </a:br>
            <a:r>
              <a:rPr lang="en-US" dirty="0"/>
              <a:t>26 Difficult Works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7C4827-DA68-47CC-A1B1-5204B3C5E8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750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Covered with high Reliefs of 600 Hindu Gods </a:t>
            </a:r>
            <a:br>
              <a:rPr lang="en-US" dirty="0"/>
            </a:br>
            <a:r>
              <a:rPr lang="en-US" dirty="0"/>
              <a:t>&amp; Idealized Depictions of Females= Auspicious &amp; </a:t>
            </a:r>
            <a:br>
              <a:rPr lang="en-US" dirty="0"/>
            </a:br>
            <a:r>
              <a:rPr lang="en-US" dirty="0"/>
              <a:t>Protective &amp; A Blessing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76447" y="1600200"/>
            <a:ext cx="6505353" cy="525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498061-CE42-4B19-A0A3-6E5486471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1600200"/>
            <a:ext cx="529678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02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9663C92-81CA-46B1-B5AE-F46DF8D7E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D3543-8D0A-40E1-9AF0-8F6CA1B45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3DEAED4-B139-47BA-8465-055B31546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4" descr="A statue of a person&#10;&#10;Description generated with high confidence">
            <a:extLst>
              <a:ext uri="{FF2B5EF4-FFF2-40B4-BE49-F238E27FC236}">
                <a16:creationId xmlns:a16="http://schemas.microsoft.com/office/drawing/2014/main" id="{B5DE49F2-054A-4951-A389-4586597E2C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7567" r="-1" b="13484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0B6C404-E8F9-4E2B-9BB2-AD7DAEFED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30686" y="4905349"/>
            <a:ext cx="5610646" cy="1450464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3EB8F7-1708-4725-9A50-3D64263C5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7740" y="5237335"/>
            <a:ext cx="6016538" cy="112562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200" u="sng" dirty="0" err="1"/>
              <a:t>Lakshama</a:t>
            </a:r>
            <a:r>
              <a:rPr lang="en-US" sz="2200" u="sng" dirty="0"/>
              <a:t> Patronage “Lion” Sculpture</a:t>
            </a:r>
            <a:br>
              <a:rPr lang="en-US" sz="2000" dirty="0"/>
            </a:br>
            <a:r>
              <a:rPr lang="en-US" sz="2000" dirty="0">
                <a:solidFill>
                  <a:srgbClr val="FFFF00"/>
                </a:solidFill>
              </a:rPr>
              <a:t>* Power * Wealth &amp; Status * Built Temple as Gift to Vishnu</a:t>
            </a:r>
            <a:br>
              <a:rPr lang="en-US" sz="2000" dirty="0">
                <a:solidFill>
                  <a:srgbClr val="FFFF00"/>
                </a:solidFill>
              </a:rPr>
            </a:br>
            <a:r>
              <a:rPr lang="en-US" sz="2000" dirty="0">
                <a:solidFill>
                  <a:srgbClr val="FFFF00"/>
                </a:solidFill>
              </a:rPr>
              <a:t>Warrior defeating Lion ( Rounded Construction= reincarnation)</a:t>
            </a:r>
          </a:p>
        </p:txBody>
      </p:sp>
    </p:spTree>
    <p:extLst>
      <p:ext uri="{BB962C8B-B14F-4D97-AF65-F5344CB8AC3E}">
        <p14:creationId xmlns:p14="http://schemas.microsoft.com/office/powerpoint/2010/main" val="2288950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B25638D-3D06-41D1-8060-4D2707C60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61BB1E-0062-4056-AB94-121EF614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FBC01E2-D629-4319-B5CB-BFA461B8C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F854A99-5A07-4D8A-A9A1-40A19F4BB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61689" y="0"/>
            <a:ext cx="112169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9282A68-9960-4BB7-8485-9B09B9AA119C}"/>
              </a:ext>
            </a:extLst>
          </p:cNvPr>
          <p:cNvSpPr/>
          <p:nvPr/>
        </p:nvSpPr>
        <p:spPr>
          <a:xfrm>
            <a:off x="7581459" y="241486"/>
            <a:ext cx="44690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solidFill>
                  <a:srgbClr val="FFC000"/>
                </a:solidFill>
                <a:latin typeface="Lato"/>
              </a:rPr>
              <a:t>Pyxis of al-</a:t>
            </a:r>
            <a:r>
              <a:rPr lang="en-US" sz="2400" b="1" u="sng" dirty="0" err="1">
                <a:solidFill>
                  <a:srgbClr val="FFC000"/>
                </a:solidFill>
                <a:latin typeface="Lato"/>
              </a:rPr>
              <a:t>Mughira</a:t>
            </a:r>
            <a:r>
              <a:rPr lang="en-US" sz="2400" dirty="0">
                <a:solidFill>
                  <a:srgbClr val="FFFF00"/>
                </a:solidFill>
                <a:latin typeface="Lato"/>
              </a:rPr>
              <a:t>,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Lato"/>
              </a:rPr>
              <a:t>possibly from Madinat al-Zahra,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Lato"/>
              </a:rPr>
              <a:t>968 CE,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Lato"/>
              </a:rPr>
              <a:t>carved ivory with traces of jade</a:t>
            </a:r>
          </a:p>
          <a:p>
            <a:pPr algn="ctr"/>
            <a:r>
              <a:rPr lang="en-US" sz="2400" b="1" i="1" dirty="0">
                <a:solidFill>
                  <a:srgbClr val="FFC000"/>
                </a:solidFill>
                <a:latin typeface="Lato"/>
              </a:rPr>
              <a:t>Air Freshener</a:t>
            </a:r>
            <a:endParaRPr lang="en-US" sz="2400" b="1" i="1" dirty="0">
              <a:solidFill>
                <a:srgbClr val="FFC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4547C4-8367-4106-A3CE-4DCB8D1225E3}"/>
              </a:ext>
            </a:extLst>
          </p:cNvPr>
          <p:cNvSpPr txBox="1"/>
          <p:nvPr/>
        </p:nvSpPr>
        <p:spPr>
          <a:xfrm>
            <a:off x="7032414" y="2267303"/>
            <a:ext cx="5222327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sz="2400" dirty="0"/>
              <a:t>Royal luxury item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sz="2400" dirty="0"/>
              <a:t>Medallion= male hobbies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sz="2400" dirty="0"/>
              <a:t>Horror Vaculi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sz="2400" dirty="0"/>
              <a:t>Propaganda= Validating Power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sz="2400" dirty="0"/>
              <a:t>Legitimacy of Umayyad Caliphs </a:t>
            </a:r>
          </a:p>
          <a:p>
            <a:pPr algn="ctr"/>
            <a:r>
              <a:rPr lang="en-US" sz="2400" dirty="0"/>
              <a:t>Over </a:t>
            </a:r>
            <a:r>
              <a:rPr lang="en-US" sz="2400" dirty="0" err="1"/>
              <a:t>Abassid</a:t>
            </a:r>
            <a:r>
              <a:rPr lang="en-US" sz="2400" dirty="0"/>
              <a:t> Caliphs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sz="2400" dirty="0"/>
              <a:t>Inscription= name of owner, </a:t>
            </a:r>
          </a:p>
          <a:p>
            <a:pPr algn="ctr"/>
            <a:r>
              <a:rPr lang="en-US" sz="2400" dirty="0"/>
              <a:t>      blessings &amp; function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668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9663C92-81CA-46B1-B5AE-F46DF8D7E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D3543-8D0A-40E1-9AF0-8F6CA1B45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3DEAED4-B139-47BA-8465-055B31546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284806BB-51FE-4949-88B4-790227CA92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2844" r="-1" b="11602"/>
          <a:stretch/>
        </p:blipFill>
        <p:spPr>
          <a:xfrm>
            <a:off x="325" y="14298"/>
            <a:ext cx="12191675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0B6C404-E8F9-4E2B-9BB2-AD7DAEFED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30686" y="4905349"/>
            <a:ext cx="5610646" cy="1450464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1CB22F-EBA4-4917-8794-09EF5AF44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6286" y="5420661"/>
            <a:ext cx="5759445" cy="112562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700" b="1" i="1" dirty="0">
                <a:solidFill>
                  <a:srgbClr val="FFFF00"/>
                </a:solidFill>
              </a:rPr>
              <a:t>Bayeux Tapestry</a:t>
            </a:r>
            <a:br>
              <a:rPr lang="en-US" sz="2700" b="1" i="1" dirty="0">
                <a:solidFill>
                  <a:srgbClr val="FFFF00"/>
                </a:solidFill>
              </a:rPr>
            </a:br>
            <a:r>
              <a:rPr lang="en-US" sz="2000" dirty="0"/>
              <a:t>1070, embroidered wool on linen, </a:t>
            </a:r>
            <a:br>
              <a:rPr lang="en-US" sz="2000" dirty="0"/>
            </a:br>
            <a:r>
              <a:rPr lang="en-US" sz="2000" b="1" dirty="0"/>
              <a:t>REGISTERS Of Text &amp; Imagery of Norman Invasion of England</a:t>
            </a:r>
            <a:br>
              <a:rPr lang="en-US" sz="2000" b="1" i="1" dirty="0"/>
            </a:b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E3A37D-BF84-4751-99C2-1C0AD8A80060}"/>
              </a:ext>
            </a:extLst>
          </p:cNvPr>
          <p:cNvSpPr txBox="1"/>
          <p:nvPr/>
        </p:nvSpPr>
        <p:spPr>
          <a:xfrm>
            <a:off x="10456056" y="1309565"/>
            <a:ext cx="201850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*BISHOP OTTO= </a:t>
            </a:r>
          </a:p>
          <a:p>
            <a:r>
              <a:rPr lang="en-US" dirty="0">
                <a:solidFill>
                  <a:srgbClr val="7030A0"/>
                </a:solidFill>
              </a:rPr>
              <a:t>BROTHER </a:t>
            </a:r>
          </a:p>
          <a:p>
            <a:r>
              <a:rPr lang="en-US" dirty="0">
                <a:solidFill>
                  <a:srgbClr val="7030A0"/>
                </a:solidFill>
              </a:rPr>
              <a:t>WILLIAM </a:t>
            </a:r>
          </a:p>
          <a:p>
            <a:r>
              <a:rPr lang="en-US" dirty="0">
                <a:solidFill>
                  <a:srgbClr val="7030A0"/>
                </a:solidFill>
              </a:rPr>
              <a:t>CONQUEROR</a:t>
            </a:r>
          </a:p>
          <a:p>
            <a:r>
              <a:rPr lang="en-US" dirty="0">
                <a:solidFill>
                  <a:srgbClr val="7030A0"/>
                </a:solidFill>
              </a:rPr>
              <a:t>*PEP </a:t>
            </a:r>
          </a:p>
          <a:p>
            <a:r>
              <a:rPr lang="en-US" dirty="0">
                <a:solidFill>
                  <a:srgbClr val="7030A0"/>
                </a:solidFill>
              </a:rPr>
              <a:t>RALLY DINER</a:t>
            </a:r>
          </a:p>
          <a:p>
            <a:r>
              <a:rPr lang="en-US" dirty="0">
                <a:solidFill>
                  <a:srgbClr val="7030A0"/>
                </a:solidFill>
              </a:rPr>
              <a:t>*HISTORICAL </a:t>
            </a:r>
          </a:p>
          <a:p>
            <a:r>
              <a:rPr lang="en-US" dirty="0">
                <a:solidFill>
                  <a:srgbClr val="7030A0"/>
                </a:solidFill>
              </a:rPr>
              <a:t>  DOCUMENT</a:t>
            </a: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8271F076-17B8-4368-8D52-6BCB57B4103E}"/>
              </a:ext>
            </a:extLst>
          </p:cNvPr>
          <p:cNvSpPr/>
          <p:nvPr/>
        </p:nvSpPr>
        <p:spPr>
          <a:xfrm>
            <a:off x="7990113" y="1996158"/>
            <a:ext cx="2465943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676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443B9D-3204-4780-9797-4279B241C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85" y="0"/>
            <a:ext cx="1208371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B9E8F3-8D9B-43F8-8AE4-469122BD7CF1}"/>
              </a:ext>
            </a:extLst>
          </p:cNvPr>
          <p:cNvSpPr txBox="1"/>
          <p:nvPr/>
        </p:nvSpPr>
        <p:spPr>
          <a:xfrm>
            <a:off x="8359619" y="3247968"/>
            <a:ext cx="37240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*Banquet &amp; Battle Scenes</a:t>
            </a:r>
          </a:p>
          <a:p>
            <a:r>
              <a:rPr lang="en-US" sz="2400" dirty="0"/>
              <a:t>*Calvary Attack</a:t>
            </a:r>
          </a:p>
        </p:txBody>
      </p:sp>
    </p:spTree>
    <p:extLst>
      <p:ext uri="{BB962C8B-B14F-4D97-AF65-F5344CB8AC3E}">
        <p14:creationId xmlns:p14="http://schemas.microsoft.com/office/powerpoint/2010/main" val="3168820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B25638D-3D06-41D1-8060-4D2707C60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61BB1E-0062-4056-AB94-121EF614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FBC01E2-D629-4319-B5CB-BFA461B8C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EA915B6-3E7D-4B97-B6D5-2BD5CA520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8061" y="620058"/>
            <a:ext cx="4874690" cy="143988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br>
              <a:rPr lang="en-US" b="1" dirty="0">
                <a:solidFill>
                  <a:srgbClr val="FFFF00"/>
                </a:solidFill>
              </a:rPr>
            </a:br>
            <a:r>
              <a:rPr lang="en-US" b="1" u="sng" dirty="0">
                <a:solidFill>
                  <a:srgbClr val="FFFF00"/>
                </a:solidFill>
              </a:rPr>
              <a:t>Bible Moralisee</a:t>
            </a:r>
            <a:br>
              <a:rPr lang="en-US" b="1" dirty="0"/>
            </a:br>
            <a:r>
              <a:rPr lang="en-US" b="1" dirty="0"/>
              <a:t>-Scenes from the Apocalypse</a:t>
            </a:r>
            <a:br>
              <a:rPr lang="en-US" b="1" dirty="0"/>
            </a:br>
            <a:r>
              <a:rPr lang="en-US" b="1" dirty="0"/>
              <a:t>Illuminated Manuscript=vellum</a:t>
            </a:r>
            <a:br>
              <a:rPr lang="en-US" b="1" dirty="0"/>
            </a:br>
            <a:r>
              <a:rPr lang="en-US" dirty="0"/>
              <a:t>France, c. 1225-45 (13</a:t>
            </a:r>
            <a:r>
              <a:rPr lang="en-US" baseline="30000" dirty="0"/>
              <a:t>th</a:t>
            </a:r>
            <a:r>
              <a:rPr lang="en-US" dirty="0"/>
              <a:t> century)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5F3BD7-964D-4182-8967-86A8E9036B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92505" y="240636"/>
            <a:ext cx="5897966" cy="647297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82B51-EB99-436B-B0E0-27338D8556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6448" y="2933921"/>
            <a:ext cx="5897966" cy="34506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Last Judgement= Apocalypse ( End Times)</a:t>
            </a:r>
          </a:p>
          <a:p>
            <a:r>
              <a:rPr lang="en-US" dirty="0"/>
              <a:t>Good &amp; Evil Battle</a:t>
            </a:r>
          </a:p>
          <a:p>
            <a:r>
              <a:rPr lang="en-US" dirty="0"/>
              <a:t>Illustration &amp; Biblical Text with Commentary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E6C36B-E1F2-4119-83B8-E7D7991F7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6814" y="4738965"/>
            <a:ext cx="4584031" cy="2054392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18FD09EE-951D-46D1-84D7-EC86A0144D44}"/>
              </a:ext>
            </a:extLst>
          </p:cNvPr>
          <p:cNvSpPr/>
          <p:nvPr/>
        </p:nvSpPr>
        <p:spPr>
          <a:xfrm rot="2341131">
            <a:off x="1644160" y="3154729"/>
            <a:ext cx="6722366" cy="5084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F33E0C-33FC-4AB5-9A88-37008AD6DC28}"/>
              </a:ext>
            </a:extLst>
          </p:cNvPr>
          <p:cNvSpPr txBox="1"/>
          <p:nvPr/>
        </p:nvSpPr>
        <p:spPr>
          <a:xfrm>
            <a:off x="6054226" y="5424942"/>
            <a:ext cx="19235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*God &amp; Angels</a:t>
            </a:r>
          </a:p>
          <a:p>
            <a:r>
              <a:rPr lang="en-US" dirty="0"/>
              <a:t>*Vineyard</a:t>
            </a:r>
          </a:p>
          <a:p>
            <a:r>
              <a:rPr lang="en-US" dirty="0"/>
              <a:t>*Christ pouring </a:t>
            </a:r>
          </a:p>
          <a:p>
            <a:r>
              <a:rPr lang="en-US" dirty="0"/>
              <a:t>wine= sacrifice</a:t>
            </a:r>
          </a:p>
        </p:txBody>
      </p:sp>
    </p:spTree>
    <p:extLst>
      <p:ext uri="{BB962C8B-B14F-4D97-AF65-F5344CB8AC3E}">
        <p14:creationId xmlns:p14="http://schemas.microsoft.com/office/powerpoint/2010/main" val="877632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47794E-E6CC-4F60-95ED-678723268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6062" y="-256674"/>
            <a:ext cx="7876674" cy="7315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CACF06-D4B5-4512-B154-54E86E6F60A5}"/>
              </a:ext>
            </a:extLst>
          </p:cNvPr>
          <p:cNvSpPr/>
          <p:nvPr/>
        </p:nvSpPr>
        <p:spPr>
          <a:xfrm>
            <a:off x="6960930" y="659122"/>
            <a:ext cx="5196615" cy="5786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u="sng" dirty="0">
                <a:solidFill>
                  <a:srgbClr val="FFC000"/>
                </a:solidFill>
                <a:latin typeface="Lato"/>
              </a:rPr>
              <a:t>Golden Haggadah</a:t>
            </a:r>
          </a:p>
          <a:p>
            <a:pPr algn="ctr"/>
            <a:r>
              <a:rPr lang="en-US" dirty="0"/>
              <a:t>c. 1320, northern Spain, VELLUM</a:t>
            </a:r>
          </a:p>
          <a:p>
            <a:pPr algn="ctr"/>
            <a:r>
              <a:rPr lang="en-US" sz="3600" b="1" u="sng" dirty="0">
                <a:solidFill>
                  <a:srgbClr val="FFC000"/>
                </a:solidFill>
                <a:latin typeface="Lato"/>
              </a:rPr>
              <a:t>Haggadah=Narration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Lato"/>
              </a:rPr>
              <a:t>-Passover Preparation</a:t>
            </a:r>
          </a:p>
          <a:p>
            <a:pPr algn="ctr"/>
            <a:r>
              <a:rPr lang="en-US" sz="2800" b="1" dirty="0" err="1">
                <a:solidFill>
                  <a:srgbClr val="FFFF00"/>
                </a:solidFill>
                <a:latin typeface="Lato"/>
              </a:rPr>
              <a:t>Fulfulment</a:t>
            </a:r>
            <a:r>
              <a:rPr lang="en-US" sz="2800" b="1" dirty="0">
                <a:solidFill>
                  <a:srgbClr val="FFFF00"/>
                </a:solidFill>
                <a:latin typeface="Lato"/>
              </a:rPr>
              <a:t> of Commandment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Lato"/>
              </a:rPr>
              <a:t>To Retell Story of Jewish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Lato"/>
              </a:rPr>
              <a:t>Liberation from Slavery</a:t>
            </a:r>
          </a:p>
          <a:p>
            <a:pPr algn="ctr"/>
            <a:endParaRPr lang="en-US" sz="2800" b="1" dirty="0">
              <a:solidFill>
                <a:srgbClr val="FFFF00"/>
              </a:solidFill>
              <a:latin typeface="Lato"/>
            </a:endParaRP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FFFF00"/>
                </a:solidFill>
                <a:latin typeface="Lato"/>
              </a:rPr>
              <a:t>Registers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FFFF00"/>
                </a:solidFill>
                <a:latin typeface="Lato"/>
              </a:rPr>
              <a:t>Illustrates Prep for Passover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FFFF00"/>
                </a:solidFill>
                <a:latin typeface="Lato"/>
              </a:rPr>
              <a:t>Charity, Music, Food, &amp; Cleansing / 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  <a:latin typeface="Lato"/>
              </a:rPr>
              <a:t>Purifying from Leaven Bread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FFFF00"/>
                </a:solidFill>
                <a:latin typeface="Lato"/>
              </a:rPr>
              <a:t>Looks like Stain Glass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FFFF00"/>
                </a:solidFill>
                <a:latin typeface="Lato"/>
              </a:rPr>
              <a:t>Syncretism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FFFF00"/>
                </a:solidFill>
                <a:latin typeface="Lato"/>
              </a:rPr>
              <a:t>French Gothic Style &amp; Judaic Ideas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499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FE2B1B-DB8F-41B9-851F-C9932D9CA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7445828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5D9DB7-D25D-42E6-86B0-14C2C4544EE4}"/>
              </a:ext>
            </a:extLst>
          </p:cNvPr>
          <p:cNvSpPr/>
          <p:nvPr/>
        </p:nvSpPr>
        <p:spPr>
          <a:xfrm>
            <a:off x="6792097" y="300852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u="sng" dirty="0">
                <a:solidFill>
                  <a:srgbClr val="FFC000"/>
                </a:solidFill>
                <a:latin typeface="Lato"/>
              </a:rPr>
              <a:t>Golden Haggadah</a:t>
            </a:r>
          </a:p>
          <a:p>
            <a:pPr algn="ctr"/>
            <a:r>
              <a:rPr lang="en-US" sz="2400" dirty="0"/>
              <a:t>c. 1320, northern Spain, </a:t>
            </a:r>
          </a:p>
          <a:p>
            <a:pPr algn="ctr"/>
            <a:r>
              <a:rPr lang="en-US" sz="2400" dirty="0"/>
              <a:t>VELLUM &amp; Gold &amp; Pigment</a:t>
            </a:r>
            <a:endParaRPr lang="en-US" sz="2400" b="1" u="sng" dirty="0">
              <a:solidFill>
                <a:srgbClr val="FFC000"/>
              </a:solidFill>
              <a:latin typeface="Lato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5EA26A-566A-454D-BF81-A70C4C7952D4}"/>
              </a:ext>
            </a:extLst>
          </p:cNvPr>
          <p:cNvSpPr/>
          <p:nvPr/>
        </p:nvSpPr>
        <p:spPr>
          <a:xfrm>
            <a:off x="7445829" y="1981315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buFontTx/>
              <a:buAutoNum type="alphaLcParenR"/>
            </a:pPr>
            <a:r>
              <a:rPr lang="en-US" sz="2400" dirty="0">
                <a:solidFill>
                  <a:prstClr val="white"/>
                </a:solidFill>
                <a:latin typeface="Calisto MT" panose="02040603050505030304"/>
              </a:rPr>
              <a:t>READ AT PASSOVER SEDAR</a:t>
            </a:r>
          </a:p>
          <a:p>
            <a:pPr marL="342900" lvl="0" indent="-342900">
              <a:buFontTx/>
              <a:buAutoNum type="alphaLcParenR"/>
            </a:pPr>
            <a:r>
              <a:rPr lang="en-US" sz="2400" dirty="0">
                <a:solidFill>
                  <a:prstClr val="white"/>
                </a:solidFill>
                <a:latin typeface="Calisto MT" panose="02040603050505030304"/>
              </a:rPr>
              <a:t>Plague &amp; Death of First Born</a:t>
            </a:r>
          </a:p>
          <a:p>
            <a:pPr marL="342900" lvl="0" indent="-342900">
              <a:buFontTx/>
              <a:buAutoNum type="alphaLcParenR"/>
            </a:pPr>
            <a:r>
              <a:rPr lang="en-US" sz="2400" dirty="0">
                <a:solidFill>
                  <a:prstClr val="white"/>
                </a:solidFill>
                <a:latin typeface="Calisto MT" panose="02040603050505030304"/>
              </a:rPr>
              <a:t>Pharaoh orders Israelites to Leave</a:t>
            </a:r>
          </a:p>
          <a:p>
            <a:pPr marL="342900" lvl="0" indent="-342900">
              <a:buFontTx/>
              <a:buAutoNum type="alphaLcParenR"/>
            </a:pPr>
            <a:r>
              <a:rPr lang="en-US" sz="2400" dirty="0">
                <a:solidFill>
                  <a:prstClr val="white"/>
                </a:solidFill>
                <a:latin typeface="Calisto MT" panose="02040603050505030304"/>
              </a:rPr>
              <a:t>Egyptian in Medieval Armor </a:t>
            </a:r>
          </a:p>
          <a:p>
            <a:pPr lvl="0"/>
            <a:r>
              <a:rPr lang="en-US" sz="2400" dirty="0">
                <a:solidFill>
                  <a:prstClr val="white"/>
                </a:solidFill>
                <a:latin typeface="Calisto MT" panose="02040603050505030304"/>
              </a:rPr>
              <a:t>   attack Israelites</a:t>
            </a:r>
          </a:p>
          <a:p>
            <a:pPr lvl="0"/>
            <a:r>
              <a:rPr lang="en-US" sz="2400" dirty="0">
                <a:solidFill>
                  <a:prstClr val="white"/>
                </a:solidFill>
                <a:latin typeface="Calisto MT" panose="02040603050505030304"/>
              </a:rPr>
              <a:t>e) Parting of the Red Sea</a:t>
            </a:r>
          </a:p>
          <a:p>
            <a:pPr lvl="0"/>
            <a:r>
              <a:rPr lang="en-US" sz="2400" dirty="0">
                <a:solidFill>
                  <a:prstClr val="white"/>
                </a:solidFill>
                <a:latin typeface="Calisto MT" panose="02040603050505030304"/>
              </a:rPr>
              <a:t>   = Egyptian Drowns</a:t>
            </a:r>
          </a:p>
        </p:txBody>
      </p:sp>
    </p:spTree>
    <p:extLst>
      <p:ext uri="{BB962C8B-B14F-4D97-AF65-F5344CB8AC3E}">
        <p14:creationId xmlns:p14="http://schemas.microsoft.com/office/powerpoint/2010/main" val="220656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B25638D-3D06-41D1-8060-4D2707C60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61BB1E-0062-4056-AB94-121EF614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FBC01E2-D629-4319-B5CB-BFA461B8C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1DDABA8-B16B-4AB3-B9CE-44F3CB2CF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7256" y="282388"/>
            <a:ext cx="5424615" cy="127813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i="1" dirty="0">
                <a:solidFill>
                  <a:srgbClr val="FFFF00"/>
                </a:solidFill>
              </a:rPr>
              <a:t>Bahram Gur Fights the </a:t>
            </a:r>
            <a:r>
              <a:rPr lang="en-US" sz="2400" i="1" dirty="0" err="1">
                <a:solidFill>
                  <a:srgbClr val="FFFF00"/>
                </a:solidFill>
              </a:rPr>
              <a:t>Karg</a:t>
            </a:r>
            <a:r>
              <a:rPr lang="en-US" sz="2400" i="1" dirty="0">
                <a:solidFill>
                  <a:srgbClr val="FFFF00"/>
                </a:solidFill>
              </a:rPr>
              <a:t> (Horned Wolf)</a:t>
            </a:r>
            <a:r>
              <a:rPr lang="en-US" sz="2400" dirty="0">
                <a:solidFill>
                  <a:srgbClr val="FFFF00"/>
                </a:solidFill>
              </a:rPr>
              <a:t>, </a:t>
            </a:r>
            <a:br>
              <a:rPr lang="en-US" sz="2000" dirty="0"/>
            </a:br>
            <a:r>
              <a:rPr lang="en-US" sz="2000" dirty="0"/>
              <a:t>from the </a:t>
            </a:r>
            <a:r>
              <a:rPr lang="en-US" sz="2000" i="1" dirty="0"/>
              <a:t>Great Mongol Shahnama</a:t>
            </a:r>
            <a:r>
              <a:rPr lang="en-US" sz="2000" dirty="0"/>
              <a:t>, c. 1330-40, Iran, ink, colors, gold, and silver on paper, folio 41.5 x 30 cm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2CCEB09-88BF-4159-B68F-B27B00B243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92044" y="1893607"/>
            <a:ext cx="4998646" cy="370044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National Epic Hero=Iran</a:t>
            </a:r>
          </a:p>
          <a:p>
            <a:pPr>
              <a:spcBef>
                <a:spcPts val="0"/>
              </a:spcBef>
            </a:pPr>
            <a:r>
              <a:rPr lang="en-US" dirty="0"/>
              <a:t>Cultural Identity</a:t>
            </a:r>
          </a:p>
          <a:p>
            <a:pPr>
              <a:spcBef>
                <a:spcPts val="0"/>
              </a:spcBef>
            </a:pPr>
            <a:r>
              <a:rPr lang="en-US" dirty="0"/>
              <a:t>Power &amp; Authority= on horse, richly dressed &amp; over dead </a:t>
            </a:r>
            <a:r>
              <a:rPr lang="en-US" dirty="0" err="1"/>
              <a:t>karg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Illustrates the text</a:t>
            </a:r>
          </a:p>
          <a:p>
            <a:pPr>
              <a:spcBef>
                <a:spcPts val="0"/>
              </a:spcBef>
            </a:pPr>
            <a:r>
              <a:rPr lang="en-US" dirty="0"/>
              <a:t>Syncretism= Chinese Landscape, Persian Story &amp; European Robe</a:t>
            </a:r>
          </a:p>
          <a:p>
            <a:endParaRPr lang="en-US" dirty="0"/>
          </a:p>
        </p:txBody>
      </p:sp>
      <p:pic>
        <p:nvPicPr>
          <p:cNvPr id="10" name="Content Placeholder 6" descr="A painting on the wall&#10;&#10;Description generated with high confidence">
            <a:extLst>
              <a:ext uri="{FF2B5EF4-FFF2-40B4-BE49-F238E27FC236}">
                <a16:creationId xmlns:a16="http://schemas.microsoft.com/office/drawing/2014/main" id="{12044865-6B98-43C3-AEDB-BDA999094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619073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D69690-95A7-4BFC-9201-C0272F286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2577" y="4772987"/>
            <a:ext cx="3913971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54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8C00A-7C91-4E72-B8A6-2D9784082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842" y="894902"/>
            <a:ext cx="5775158" cy="1059305"/>
          </a:xfrm>
        </p:spPr>
        <p:txBody>
          <a:bodyPr>
            <a:normAutofit fontScale="90000"/>
          </a:bodyPr>
          <a:lstStyle/>
          <a:p>
            <a:r>
              <a:rPr lang="it-IT" dirty="0"/>
              <a:t>Leon Battista Alberti, </a:t>
            </a:r>
            <a:r>
              <a:rPr lang="it-IT" b="1" u="sng" dirty="0">
                <a:solidFill>
                  <a:srgbClr val="FFFF00"/>
                </a:solidFill>
              </a:rPr>
              <a:t>Palazzo Rucellai. </a:t>
            </a:r>
            <a:r>
              <a:rPr lang="it-IT" dirty="0"/>
              <a:t>Florence, c. 1446-51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5A4183-73A6-4639-90AC-70C075E28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423" y="0"/>
            <a:ext cx="5935578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75E061-A70C-4262-9C4C-BF52DEFAAE8E}"/>
              </a:ext>
            </a:extLst>
          </p:cNvPr>
          <p:cNvSpPr/>
          <p:nvPr/>
        </p:nvSpPr>
        <p:spPr>
          <a:xfrm>
            <a:off x="-164845" y="2478790"/>
            <a:ext cx="6336991" cy="33855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sz="2800" b="1" dirty="0">
                <a:latin typeface="Lato"/>
              </a:rPr>
              <a:t>Humanist Renaissance</a:t>
            </a:r>
          </a:p>
          <a:p>
            <a:pPr algn="ctr" fontAlgn="base"/>
            <a:r>
              <a:rPr lang="en-US" sz="2800" b="1" dirty="0">
                <a:latin typeface="Lato"/>
              </a:rPr>
              <a:t>architecture for a Private Home</a:t>
            </a:r>
          </a:p>
          <a:p>
            <a:pPr marL="285750" indent="-285750" algn="ctr" fontAlgn="base">
              <a:buFont typeface="Wingdings" panose="05000000000000000000" pitchFamily="2" charset="2"/>
              <a:buChar char="ü"/>
            </a:pPr>
            <a:r>
              <a:rPr lang="en-US" sz="2800" b="1" dirty="0">
                <a:latin typeface="Lato"/>
              </a:rPr>
              <a:t>Power &amp; Wealth</a:t>
            </a:r>
          </a:p>
          <a:p>
            <a:pPr marL="285750" indent="-285750" algn="ctr" fontAlgn="base">
              <a:buFont typeface="Wingdings" panose="05000000000000000000" pitchFamily="2" charset="2"/>
              <a:buChar char="ü"/>
            </a:pPr>
            <a:r>
              <a:rPr lang="en-US" sz="2800" b="1" dirty="0">
                <a:latin typeface="Lato"/>
              </a:rPr>
              <a:t>Looks like Coliseum</a:t>
            </a:r>
          </a:p>
          <a:p>
            <a:pPr marL="285750" indent="-285750" algn="ctr" fontAlgn="base">
              <a:buFont typeface="Wingdings" panose="05000000000000000000" pitchFamily="2" charset="2"/>
              <a:buChar char="ü"/>
            </a:pPr>
            <a:r>
              <a:rPr lang="en-US" sz="2800" b="1" dirty="0">
                <a:latin typeface="Lato"/>
              </a:rPr>
              <a:t>Entablature, Arches &amp; Capitals</a:t>
            </a:r>
          </a:p>
          <a:p>
            <a:pPr marL="285750" indent="-285750" algn="ctr" fontAlgn="base">
              <a:buFont typeface="Wingdings" panose="05000000000000000000" pitchFamily="2" charset="2"/>
              <a:buChar char="ü"/>
            </a:pPr>
            <a:r>
              <a:rPr lang="en-US" sz="2800" b="1" dirty="0">
                <a:latin typeface="Lato"/>
              </a:rPr>
              <a:t>Doric, Ionic &amp; Corinthian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en-US" sz="2800" b="1" dirty="0">
                <a:latin typeface="Lato"/>
              </a:rPr>
              <a:t>Wrapped by Benches = Hospitality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endParaRPr lang="en-US" b="1" dirty="0">
              <a:latin typeface="Lato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E02821C-1F89-4F39-8718-C253834193B2}"/>
                  </a:ext>
                </a:extLst>
              </p14:cNvPr>
              <p14:cNvContentPartPr/>
              <p14:nvPr/>
            </p14:nvContentPartPr>
            <p14:xfrm>
              <a:off x="6591240" y="2143080"/>
              <a:ext cx="5572440" cy="41911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E02821C-1F89-4F39-8718-C253834193B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81880" y="2133720"/>
                <a:ext cx="5591160" cy="420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9612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9663C92-81CA-46B1-B5AE-F46DF8D7E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D3543-8D0A-40E1-9AF0-8F6CA1B45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3DEAED4-B139-47BA-8465-055B31546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ED565CF5-0A26-4492-AA55-1FF077D8F2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1313" r="-1" b="-1"/>
          <a:stretch/>
        </p:blipFill>
        <p:spPr>
          <a:xfrm>
            <a:off x="325" y="14298"/>
            <a:ext cx="12191675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0B6C404-E8F9-4E2B-9BB2-AD7DAEFED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30686" y="4905349"/>
            <a:ext cx="5610646" cy="1450464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2F9614-E199-49F2-8194-3BBC1DAC1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5073597"/>
            <a:ext cx="5279490" cy="112562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sv-SE" b="1" dirty="0">
                <a:solidFill>
                  <a:schemeClr val="tx1"/>
                </a:solidFill>
                <a:latin typeface="Lato"/>
              </a:rPr>
              <a:t>Apādana/Audience Hall</a:t>
            </a:r>
            <a:br>
              <a:rPr lang="sv-SE" b="1" dirty="0">
                <a:solidFill>
                  <a:schemeClr val="tx1"/>
                </a:solidFill>
                <a:latin typeface="Lato"/>
              </a:rPr>
            </a:br>
            <a:r>
              <a:rPr lang="sv-SE" b="1" dirty="0">
                <a:solidFill>
                  <a:schemeClr val="tx1"/>
                </a:solidFill>
                <a:latin typeface="Lato"/>
              </a:rPr>
              <a:t> Persepolis (Fars, Iran), c. 520-465 B.C.E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DE8DA8-DFE5-4865-90A4-2DA9BE054C5B}"/>
              </a:ext>
            </a:extLst>
          </p:cNvPr>
          <p:cNvSpPr txBox="1"/>
          <p:nvPr/>
        </p:nvSpPr>
        <p:spPr>
          <a:xfrm>
            <a:off x="106971" y="312084"/>
            <a:ext cx="437664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*PERSIAN</a:t>
            </a:r>
          </a:p>
          <a:p>
            <a:r>
              <a:rPr lang="en-US" dirty="0"/>
              <a:t>*POWER &amp; AUTHORITY/INTIMIDATION</a:t>
            </a:r>
          </a:p>
          <a:p>
            <a:r>
              <a:rPr lang="en-US" dirty="0"/>
              <a:t>= HUGE SIZE</a:t>
            </a:r>
          </a:p>
          <a:p>
            <a:r>
              <a:rPr lang="en-US" dirty="0"/>
              <a:t>=LION EATING GAZELLE</a:t>
            </a:r>
          </a:p>
          <a:p>
            <a:r>
              <a:rPr lang="en-US" dirty="0"/>
              <a:t>=ARMY</a:t>
            </a:r>
          </a:p>
          <a:p>
            <a:r>
              <a:rPr lang="en-US" dirty="0"/>
              <a:t>*TAXES &amp; TRIBUTE BROUGHT </a:t>
            </a:r>
          </a:p>
          <a:p>
            <a:r>
              <a:rPr lang="en-US" dirty="0"/>
              <a:t>TO  NEW  YEARS FESTIVAL</a:t>
            </a:r>
          </a:p>
          <a:p>
            <a:r>
              <a:rPr lang="en-US" dirty="0"/>
              <a:t>*DUAL BULL CAPITALS= POWER</a:t>
            </a:r>
          </a:p>
          <a:p>
            <a:r>
              <a:rPr lang="en-US" dirty="0"/>
              <a:t>*TREASURY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984D3BB-BB2E-41CD-B5A4-6C77FF5A070E}"/>
                  </a:ext>
                </a:extLst>
              </p14:cNvPr>
              <p14:cNvContentPartPr/>
              <p14:nvPr/>
            </p14:nvContentPartPr>
            <p14:xfrm>
              <a:off x="3191040" y="5562360"/>
              <a:ext cx="2943360" cy="10004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984D3BB-BB2E-41CD-B5A4-6C77FF5A070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81680" y="5553000"/>
                <a:ext cx="2962080" cy="10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E306437-A74B-4D55-9DDF-A99950F31FA9}"/>
                  </a:ext>
                </a:extLst>
              </p14:cNvPr>
              <p14:cNvContentPartPr/>
              <p14:nvPr/>
            </p14:nvContentPartPr>
            <p14:xfrm>
              <a:off x="5724360" y="2923920"/>
              <a:ext cx="2019960" cy="15530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E306437-A74B-4D55-9DDF-A99950F31FA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15000" y="2914560"/>
                <a:ext cx="2038680" cy="157176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07F86382-6D82-4802-8930-18EBA0573C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2244" y="2032198"/>
            <a:ext cx="2807175" cy="2330871"/>
          </a:xfrm>
          <a:prstGeom prst="rect">
            <a:avLst/>
          </a:prstGeom>
        </p:spPr>
      </p:pic>
      <p:sp>
        <p:nvSpPr>
          <p:cNvPr id="12" name="Arrow: Left 11">
            <a:extLst>
              <a:ext uri="{FF2B5EF4-FFF2-40B4-BE49-F238E27FC236}">
                <a16:creationId xmlns:a16="http://schemas.microsoft.com/office/drawing/2014/main" id="{5E82DAF4-7D98-4E14-9350-62B9BE620E12}"/>
              </a:ext>
            </a:extLst>
          </p:cNvPr>
          <p:cNvSpPr/>
          <p:nvPr/>
        </p:nvSpPr>
        <p:spPr>
          <a:xfrm rot="20112703">
            <a:off x="7763041" y="3333280"/>
            <a:ext cx="978408" cy="484632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61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9663C92-81CA-46B1-B5AE-F46DF8D7E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D3543-8D0A-40E1-9AF0-8F6CA1B45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3DEAED4-B139-47BA-8465-055B31546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F25CC8CE-DD0C-4CC8-A07B-49943F5C0F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8253" r="-1" b="18455"/>
          <a:stretch/>
        </p:blipFill>
        <p:spPr>
          <a:xfrm>
            <a:off x="-1426" y="-569879"/>
            <a:ext cx="12191675" cy="736017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0B6C404-E8F9-4E2B-9BB2-AD7DAEFED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30686" y="4905349"/>
            <a:ext cx="5610646" cy="1450464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CC0E05-BAF6-4527-8B82-98318882B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328" y="5219895"/>
            <a:ext cx="5731004" cy="112562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1800" dirty="0"/>
              <a:t>Sultan Muhammad, </a:t>
            </a:r>
            <a:r>
              <a:rPr lang="en-US" sz="2400" u="sng" dirty="0">
                <a:solidFill>
                  <a:srgbClr val="FFFF00"/>
                </a:solidFill>
              </a:rPr>
              <a:t>The Court of </a:t>
            </a:r>
            <a:r>
              <a:rPr lang="en-US" sz="2400" u="sng" dirty="0" err="1">
                <a:solidFill>
                  <a:srgbClr val="FFFF00"/>
                </a:solidFill>
              </a:rPr>
              <a:t>Gayumars</a:t>
            </a:r>
            <a:r>
              <a:rPr lang="en-US" sz="2400" u="sng" dirty="0">
                <a:solidFill>
                  <a:srgbClr val="FFFF00"/>
                </a:solidFill>
              </a:rPr>
              <a:t>, c.1522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47 x 32 cm, opaque watercolor, ink, gold, silver on paper, folio</a:t>
            </a:r>
            <a:br>
              <a:rPr lang="en-US" sz="1800" dirty="0"/>
            </a:br>
            <a:r>
              <a:rPr lang="en-US" sz="2700" dirty="0">
                <a:solidFill>
                  <a:srgbClr val="FFFF00"/>
                </a:solidFill>
              </a:rPr>
              <a:t>Shahnama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22C2E5-A2D7-4F23-B363-8946C0885469}"/>
              </a:ext>
            </a:extLst>
          </p:cNvPr>
          <p:cNvSpPr txBox="1"/>
          <p:nvPr/>
        </p:nvSpPr>
        <p:spPr>
          <a:xfrm>
            <a:off x="-3177" y="-447281"/>
            <a:ext cx="4533357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FF0000"/>
                </a:solidFill>
              </a:rPr>
              <a:t>Status &amp; Wealth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FF0000"/>
                </a:solidFill>
              </a:rPr>
              <a:t>Kingship &amp; Heroes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FF0000"/>
                </a:solidFill>
              </a:rPr>
              <a:t>Cultural Identity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FF0000"/>
                </a:solidFill>
              </a:rPr>
              <a:t>1</a:t>
            </a:r>
            <a:r>
              <a:rPr lang="en-US" sz="2000" baseline="30000" dirty="0">
                <a:solidFill>
                  <a:srgbClr val="FF0000"/>
                </a:solidFill>
              </a:rPr>
              <a:t>st</a:t>
            </a:r>
            <a:r>
              <a:rPr lang="en-US" sz="2000" dirty="0">
                <a:solidFill>
                  <a:srgbClr val="FF0000"/>
                </a:solidFill>
              </a:rPr>
              <a:t> king of Persia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FF0000"/>
                </a:solidFill>
              </a:rPr>
              <a:t>Hierarchy of scale, Blue pigment *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FF0000"/>
                </a:solidFill>
              </a:rPr>
              <a:t>Gold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FF0000"/>
                </a:solidFill>
              </a:rPr>
              <a:t>Chinese Tree= Syncretism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110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9663C92-81CA-46B1-B5AE-F46DF8D7E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D3543-8D0A-40E1-9AF0-8F6CA1B45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3DEAED4-B139-47BA-8465-055B31546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4" descr="A close up of a rug&#10;&#10;Description generated with high confidence">
            <a:extLst>
              <a:ext uri="{FF2B5EF4-FFF2-40B4-BE49-F238E27FC236}">
                <a16:creationId xmlns:a16="http://schemas.microsoft.com/office/drawing/2014/main" id="{4E2125CF-B50B-4262-B75B-44890B1F91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383" r="2620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0B6C404-E8F9-4E2B-9BB2-AD7DAEFED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30686" y="4905349"/>
            <a:ext cx="5610646" cy="1450464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ECD3AF-BAE1-444E-B2BB-244D16ABD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264" y="4983646"/>
            <a:ext cx="5279490" cy="129387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700" b="1" i="1" u="sng" dirty="0"/>
              <a:t>The Ardabil Carpet </a:t>
            </a:r>
            <a:br>
              <a:rPr lang="en-US" sz="2700" i="1" dirty="0"/>
            </a:br>
            <a:r>
              <a:rPr lang="en-US" sz="2700" dirty="0"/>
              <a:t>Medallion Carpet</a:t>
            </a:r>
            <a:br>
              <a:rPr lang="en-US" i="1" dirty="0"/>
            </a:br>
            <a:r>
              <a:rPr lang="en-US" sz="1800" dirty="0">
                <a:solidFill>
                  <a:srgbClr val="FFFF00"/>
                </a:solidFill>
              </a:rPr>
              <a:t>Persian: Safavid Dynasty, silk warps and wefts with wool pile (25 million knots, 340 per sq. inch), 1539-40 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10926D-9200-4D53-9D27-FB3DD3313A29}"/>
              </a:ext>
            </a:extLst>
          </p:cNvPr>
          <p:cNvSpPr/>
          <p:nvPr/>
        </p:nvSpPr>
        <p:spPr>
          <a:xfrm>
            <a:off x="5064531" y="3244334"/>
            <a:ext cx="2062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999999"/>
                </a:solidFill>
                <a:latin typeface="Lato"/>
              </a:rPr>
              <a:t>The Ardabil Carpet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4F33E1-6C8A-4466-84F8-25A5567E6441}"/>
              </a:ext>
            </a:extLst>
          </p:cNvPr>
          <p:cNvSpPr txBox="1"/>
          <p:nvPr/>
        </p:nvSpPr>
        <p:spPr>
          <a:xfrm>
            <a:off x="555171" y="729725"/>
            <a:ext cx="379251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Oldest Rug in World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Woven By 10 People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Not Symmetrical to Honor God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Persian Traditional Craft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Prayer Rug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Huge-=Honor Dead = Funerary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3C9A3E-1518-461F-BFBB-9AE7D3C11B9E}"/>
              </a:ext>
            </a:extLst>
          </p:cNvPr>
          <p:cNvSpPr txBox="1"/>
          <p:nvPr/>
        </p:nvSpPr>
        <p:spPr>
          <a:xfrm>
            <a:off x="5736771" y="3135086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EAB348-F66B-48D4-8A6E-0DCC1330005A}"/>
              </a:ext>
            </a:extLst>
          </p:cNvPr>
          <p:cNvSpPr txBox="1"/>
          <p:nvPr/>
        </p:nvSpPr>
        <p:spPr>
          <a:xfrm>
            <a:off x="8425543" y="2902434"/>
            <a:ext cx="2766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Mosque Pendant Lamps</a:t>
            </a:r>
          </a:p>
        </p:txBody>
      </p:sp>
    </p:spTree>
    <p:extLst>
      <p:ext uri="{BB962C8B-B14F-4D97-AF65-F5344CB8AC3E}">
        <p14:creationId xmlns:p14="http://schemas.microsoft.com/office/powerpoint/2010/main" val="3320893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B25638D-3D06-41D1-8060-4D2707C60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61BB1E-0062-4056-AB94-121EF614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FBC01E2-D629-4319-B5CB-BFA461B8C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0C4F700-841A-4838-9F1C-F43EAD883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878" y="719857"/>
            <a:ext cx="4176815" cy="104923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fontAlgn="base"/>
            <a:r>
              <a:rPr lang="en-US" b="1" dirty="0">
                <a:solidFill>
                  <a:srgbClr val="FFFF00"/>
                </a:solidFill>
                <a:latin typeface="Lato"/>
              </a:rPr>
              <a:t>Benin Plaque: Equestrian Oba and Attendants</a:t>
            </a:r>
            <a:br>
              <a:rPr lang="en-US" b="1" dirty="0">
                <a:solidFill>
                  <a:srgbClr val="21242C"/>
                </a:solidFill>
                <a:latin typeface="Lato"/>
              </a:rPr>
            </a:br>
            <a:r>
              <a:rPr lang="en-US" dirty="0"/>
              <a:t>1550–1680- brass</a:t>
            </a:r>
            <a:br>
              <a:rPr lang="en-US" dirty="0"/>
            </a:b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C12867-4FFA-4544-816E-CB4FE95D9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504" y="108964"/>
            <a:ext cx="6143949" cy="664007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A6DEFE7-F91D-4B6C-BA68-E77BF1E3C4B9}"/>
              </a:ext>
            </a:extLst>
          </p:cNvPr>
          <p:cNvSpPr/>
          <p:nvPr/>
        </p:nvSpPr>
        <p:spPr>
          <a:xfrm>
            <a:off x="347330" y="1840257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Complex Knowledge of Metallurgy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Decorated Walls of Palace= Speaks to Conduct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= Historic Narrative &amp; Power &amp; Authority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Lost Wax Process = High Relief= 3-D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Only the King/Oba could be shielded </a:t>
            </a:r>
          </a:p>
          <a:p>
            <a:r>
              <a:rPr lang="en-US" dirty="0"/>
              <a:t>= Status, Wealth &amp; Power</a:t>
            </a:r>
          </a:p>
          <a:p>
            <a:r>
              <a:rPr lang="en-US" dirty="0"/>
              <a:t>=Hierarchy of Scale &amp; On Horse</a:t>
            </a:r>
          </a:p>
          <a:p>
            <a:r>
              <a:rPr lang="en-US" dirty="0"/>
              <a:t>=Stepping on Enemy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Oba= Coral beaded Regalia &amp; </a:t>
            </a:r>
          </a:p>
          <a:p>
            <a:pPr marL="82296" indent="0">
              <a:buNone/>
            </a:pPr>
            <a:r>
              <a:rPr lang="en-US" dirty="0"/>
              <a:t>            Surrounded by Court</a:t>
            </a:r>
          </a:p>
          <a:p>
            <a:pPr marL="82296" indent="0">
              <a:buNone/>
            </a:pPr>
            <a:r>
              <a:rPr lang="en-US" dirty="0"/>
              <a:t>Cross Cultural= Reflects Trade with the</a:t>
            </a:r>
          </a:p>
          <a:p>
            <a:pPr marL="82296" indent="0">
              <a:buNone/>
            </a:pPr>
            <a:r>
              <a:rPr lang="en-US" dirty="0"/>
              <a:t>Portuguese= flowers &amp; crosses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5A73A7C-1FA5-4088-B79D-D1730F8D26E3}"/>
              </a:ext>
            </a:extLst>
          </p:cNvPr>
          <p:cNvCxnSpPr>
            <a:cxnSpLocks/>
          </p:cNvCxnSpPr>
          <p:nvPr/>
        </p:nvCxnSpPr>
        <p:spPr>
          <a:xfrm flipV="1">
            <a:off x="3516627" y="968559"/>
            <a:ext cx="4106917" cy="414043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47C8B6CB-2784-4B91-ADC4-90314A639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76477">
            <a:off x="3395083" y="3500482"/>
            <a:ext cx="5523325" cy="11294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E177458-FB55-4AD9-8EF3-5F60B63DC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76477">
            <a:off x="3659211" y="3749185"/>
            <a:ext cx="5523325" cy="112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36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B25638D-3D06-41D1-8060-4D2707C60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61BB1E-0062-4056-AB94-121EF614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FBC01E2-D629-4319-B5CB-BFA461B8C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70191E2-BA67-4EF6-A144-270FF3768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647" y="304567"/>
            <a:ext cx="5171629" cy="152423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it-IT" dirty="0">
                <a:solidFill>
                  <a:srgbClr val="FFFF00"/>
                </a:solidFill>
              </a:rPr>
              <a:t>Francesco Borromini, </a:t>
            </a:r>
            <a:r>
              <a:rPr lang="it-IT" b="1" u="sng" dirty="0">
                <a:solidFill>
                  <a:srgbClr val="FFFF00"/>
                </a:solidFill>
              </a:rPr>
              <a:t>San Carlo alle Quattro Fontane </a:t>
            </a:r>
            <a:br>
              <a:rPr lang="it-IT" b="1" u="sng" dirty="0"/>
            </a:br>
            <a:r>
              <a:rPr lang="it-IT" dirty="0"/>
              <a:t>Rome</a:t>
            </a:r>
            <a:br>
              <a:rPr lang="it-IT" dirty="0"/>
            </a:br>
            <a:r>
              <a:rPr lang="it-IT" dirty="0"/>
              <a:t> 1638-1646- bAroque</a:t>
            </a:r>
            <a:endParaRPr lang="en-US" sz="2400" dirty="0"/>
          </a:p>
        </p:txBody>
      </p:sp>
      <p:pic>
        <p:nvPicPr>
          <p:cNvPr id="5" name="Content Placeholder 4" descr="A person standing in front of a building&#10;&#10;Description generated with very high confidence">
            <a:extLst>
              <a:ext uri="{FF2B5EF4-FFF2-40B4-BE49-F238E27FC236}">
                <a16:creationId xmlns:a16="http://schemas.microsoft.com/office/drawing/2014/main" id="{3AD23FA0-81C1-4E61-BAAB-025E63F584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6096001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A5BC7-B079-4433-9164-A808ACC3F8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79647" y="2098927"/>
            <a:ext cx="5579402" cy="355807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Undulations= Movement= fluid</a:t>
            </a:r>
          </a:p>
          <a:p>
            <a:pPr>
              <a:spcBef>
                <a:spcPts val="0"/>
              </a:spcBef>
            </a:pPr>
            <a:r>
              <a:rPr lang="en-US" dirty="0"/>
              <a:t>Dramatic= height, light &amp; white</a:t>
            </a:r>
          </a:p>
          <a:p>
            <a:pPr>
              <a:spcBef>
                <a:spcPts val="0"/>
              </a:spcBef>
            </a:pPr>
            <a:r>
              <a:rPr lang="en-US" dirty="0"/>
              <a:t>Fits into Urban Tight Space</a:t>
            </a:r>
          </a:p>
          <a:p>
            <a:pPr>
              <a:spcBef>
                <a:spcPts val="0"/>
              </a:spcBef>
            </a:pPr>
            <a:r>
              <a:rPr lang="en-US" dirty="0"/>
              <a:t>Hidden light source</a:t>
            </a:r>
          </a:p>
          <a:p>
            <a:pPr>
              <a:spcBef>
                <a:spcPts val="0"/>
              </a:spcBef>
            </a:pPr>
            <a:r>
              <a:rPr lang="en-US" dirty="0"/>
              <a:t>Oculus/ Holy Spirit/ Cherubs/No aisle= closer to altar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7C21A9-28F7-450E-8867-1C4A7587E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6960" y="4384350"/>
            <a:ext cx="3364316" cy="23347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899947-46EF-4103-BFC0-7D01D845D0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2057" y="4875283"/>
            <a:ext cx="1938845" cy="184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65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7E76-7299-42C2-9245-CE917B590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8703" y="174694"/>
            <a:ext cx="4646140" cy="1579965"/>
          </a:xfrm>
        </p:spPr>
        <p:txBody>
          <a:bodyPr>
            <a:normAutofit fontScale="90000"/>
          </a:bodyPr>
          <a:lstStyle/>
          <a:p>
            <a:r>
              <a:rPr lang="en-US" sz="3100" b="1" u="sng" dirty="0">
                <a:solidFill>
                  <a:srgbClr val="FFC000"/>
                </a:solidFill>
                <a:latin typeface="Roboto"/>
              </a:rPr>
              <a:t>Marriage A-la-Mode: </a:t>
            </a:r>
            <a:br>
              <a:rPr lang="en-US" sz="3100" b="1" dirty="0">
                <a:solidFill>
                  <a:srgbClr val="FFC000"/>
                </a:solidFill>
                <a:latin typeface="Roboto"/>
              </a:rPr>
            </a:br>
            <a:r>
              <a:rPr lang="en-US" sz="3100" b="1" u="sng" dirty="0">
                <a:solidFill>
                  <a:srgbClr val="FFC000"/>
                </a:solidFill>
                <a:latin typeface="Roboto"/>
              </a:rPr>
              <a:t>The Tête à Tête</a:t>
            </a:r>
            <a:br>
              <a:rPr lang="en-US" sz="2400" dirty="0">
                <a:solidFill>
                  <a:srgbClr val="FFFF00"/>
                </a:solidFill>
                <a:latin typeface="Roboto"/>
              </a:rPr>
            </a:br>
            <a:r>
              <a:rPr lang="en-US" sz="2400" dirty="0">
                <a:solidFill>
                  <a:srgbClr val="FFFF00"/>
                </a:solidFill>
                <a:latin typeface="Roboto"/>
              </a:rPr>
              <a:t>1743, </a:t>
            </a:r>
            <a:br>
              <a:rPr lang="en-US" sz="2400" dirty="0">
                <a:solidFill>
                  <a:srgbClr val="FFFF00"/>
                </a:solidFill>
                <a:latin typeface="Roboto"/>
              </a:rPr>
            </a:br>
            <a:r>
              <a:rPr lang="en-US" sz="2400" u="sng" dirty="0">
                <a:solidFill>
                  <a:srgbClr val="FFFF00"/>
                </a:solidFill>
                <a:latin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William Hogarth</a:t>
            </a:r>
            <a:br>
              <a:rPr lang="en-US" sz="2400" u="sng" dirty="0">
                <a:solidFill>
                  <a:srgbClr val="FFFF00"/>
                </a:solidFill>
                <a:latin typeface="Roboto"/>
              </a:rPr>
            </a:br>
            <a:r>
              <a:rPr lang="en-US" sz="2400" u="sng" dirty="0">
                <a:solidFill>
                  <a:srgbClr val="FFFF00"/>
                </a:solidFill>
                <a:latin typeface="Roboto"/>
              </a:rPr>
              <a:t>oil on Canvas</a:t>
            </a:r>
            <a:br>
              <a:rPr lang="en-US" sz="2000" dirty="0">
                <a:solidFill>
                  <a:srgbClr val="FFFF00"/>
                </a:solidFill>
                <a:latin typeface="Roboto"/>
              </a:rPr>
            </a:b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D76974-DB41-4E05-8380-5E6AA10F9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68" y="0"/>
            <a:ext cx="710513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E86D2C-537D-49D4-A672-805D898281EB}"/>
              </a:ext>
            </a:extLst>
          </p:cNvPr>
          <p:cNvSpPr/>
          <p:nvPr/>
        </p:nvSpPr>
        <p:spPr>
          <a:xfrm>
            <a:off x="7620000" y="1840283"/>
            <a:ext cx="376747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dirty="0"/>
              <a:t>Satirical &amp; Mocking of Aristocratic Marriage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dirty="0"/>
              <a:t>Model for Engravings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dirty="0"/>
              <a:t>Invented Political cartoon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8259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9663C92-81CA-46B1-B5AE-F46DF8D7E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D3543-8D0A-40E1-9AF0-8F6CA1B45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3DEAED4-B139-47BA-8465-055B31546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4" descr="A close up of a tree&#10;&#10;Description generated with high confidence">
            <a:extLst>
              <a:ext uri="{FF2B5EF4-FFF2-40B4-BE49-F238E27FC236}">
                <a16:creationId xmlns:a16="http://schemas.microsoft.com/office/drawing/2014/main" id="{803E5786-0C53-41EB-9E45-A9B98BB6836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11415" r="-1" b="-1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0B6C404-E8F9-4E2B-9BB2-AD7DAEFED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30686" y="4905349"/>
            <a:ext cx="5610646" cy="1450464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26B02-9007-4629-9426-EA0150527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381" y="5176711"/>
            <a:ext cx="5445332" cy="112562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1800" b="1" u="sng" dirty="0">
                <a:solidFill>
                  <a:srgbClr val="00B0F0"/>
                </a:solidFill>
              </a:rPr>
              <a:t>Ogata </a:t>
            </a:r>
            <a:r>
              <a:rPr lang="en-US" sz="1800" b="1" u="sng" dirty="0" err="1">
                <a:solidFill>
                  <a:srgbClr val="00B0F0"/>
                </a:solidFill>
              </a:rPr>
              <a:t>Kōrin</a:t>
            </a:r>
            <a:r>
              <a:rPr lang="en-US" sz="1800" b="1" u="sng" dirty="0">
                <a:solidFill>
                  <a:srgbClr val="00B0F0"/>
                </a:solidFill>
              </a:rPr>
              <a:t>, </a:t>
            </a:r>
            <a:r>
              <a:rPr lang="en-US" sz="1800" b="1" i="1" u="sng" dirty="0">
                <a:solidFill>
                  <a:srgbClr val="00B0F0"/>
                </a:solidFill>
              </a:rPr>
              <a:t>Red and White Plum Blossoms</a:t>
            </a:r>
            <a:r>
              <a:rPr lang="en-US" sz="1800" b="1" u="sng" dirty="0">
                <a:solidFill>
                  <a:srgbClr val="00B0F0"/>
                </a:solidFill>
              </a:rPr>
              <a:t>,</a:t>
            </a:r>
            <a:br>
              <a:rPr lang="en-US" sz="1800" dirty="0">
                <a:solidFill>
                  <a:srgbClr val="FFFF00"/>
                </a:solidFill>
              </a:rPr>
            </a:br>
            <a:r>
              <a:rPr lang="en-US" sz="1800" dirty="0">
                <a:solidFill>
                  <a:srgbClr val="FFFF00"/>
                </a:solidFill>
              </a:rPr>
              <a:t> Edo period, </a:t>
            </a:r>
            <a:br>
              <a:rPr lang="en-US" sz="1800" dirty="0">
                <a:solidFill>
                  <a:srgbClr val="FFFF00"/>
                </a:solidFill>
              </a:rPr>
            </a:br>
            <a:r>
              <a:rPr lang="en-US" sz="1800" dirty="0">
                <a:solidFill>
                  <a:srgbClr val="FFFF00"/>
                </a:solidFill>
              </a:rPr>
              <a:t>18th century, pair of two-fold screens, color and gold leaf on paper,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513D70-3E43-49EB-8C45-EC3F8858658C}"/>
              </a:ext>
            </a:extLst>
          </p:cNvPr>
          <p:cNvSpPr txBox="1"/>
          <p:nvPr/>
        </p:nvSpPr>
        <p:spPr>
          <a:xfrm>
            <a:off x="478465" y="333823"/>
            <a:ext cx="349313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Minimalist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Asymmetrical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Reductive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Abstract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Contrast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White= Buds/Pink = Flowers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err="1"/>
              <a:t>RinPa</a:t>
            </a:r>
            <a:r>
              <a:rPr lang="en-US" dirty="0"/>
              <a:t> School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Folding Screen</a:t>
            </a:r>
          </a:p>
        </p:txBody>
      </p:sp>
    </p:spTree>
    <p:extLst>
      <p:ext uri="{BB962C8B-B14F-4D97-AF65-F5344CB8AC3E}">
        <p14:creationId xmlns:p14="http://schemas.microsoft.com/office/powerpoint/2010/main" val="28436315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9663C92-81CA-46B1-B5AE-F46DF8D7E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D3543-8D0A-40E1-9AF0-8F6CA1B45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3DEAED4-B139-47BA-8465-055B31546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4" descr="A vintage photo of a person&#10;&#10;Description generated with very high confidence">
            <a:extLst>
              <a:ext uri="{FF2B5EF4-FFF2-40B4-BE49-F238E27FC236}">
                <a16:creationId xmlns:a16="http://schemas.microsoft.com/office/drawing/2014/main" id="{57F9FC72-9BE0-4F17-9C32-47DDF3B6BA7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r="-1" b="11415"/>
          <a:stretch/>
        </p:blipFill>
        <p:spPr>
          <a:xfrm>
            <a:off x="-165152" y="10"/>
            <a:ext cx="12191675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0B6C404-E8F9-4E2B-9BB2-AD7DAEFED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30686" y="4905349"/>
            <a:ext cx="5610646" cy="1450464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28F6BB-74EC-4D0E-954F-6C93A5D35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264" y="5189955"/>
            <a:ext cx="5279490" cy="112562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000" b="1" dirty="0" err="1">
                <a:solidFill>
                  <a:srgbClr val="FFC000"/>
                </a:solidFill>
              </a:rPr>
              <a:t>Käthe</a:t>
            </a:r>
            <a:r>
              <a:rPr lang="en-US" sz="2000" b="1" dirty="0">
                <a:solidFill>
                  <a:srgbClr val="FFC000"/>
                </a:solidFill>
              </a:rPr>
              <a:t> Kollwitz, </a:t>
            </a:r>
            <a:br>
              <a:rPr lang="en-US" sz="2000" b="1" dirty="0">
                <a:solidFill>
                  <a:srgbClr val="FFC000"/>
                </a:solidFill>
              </a:rPr>
            </a:br>
            <a:r>
              <a:rPr lang="en-US" sz="2000" b="1" i="1" dirty="0">
                <a:solidFill>
                  <a:srgbClr val="FFC000"/>
                </a:solidFill>
              </a:rPr>
              <a:t>Memorial Sheet of Karl Liebknecht</a:t>
            </a:r>
            <a:br>
              <a:rPr lang="en-US" sz="1800" i="1" dirty="0">
                <a:solidFill>
                  <a:srgbClr val="FFFF00"/>
                </a:solidFill>
              </a:rPr>
            </a:br>
            <a:r>
              <a:rPr lang="en-US" sz="1800" i="1" dirty="0">
                <a:solidFill>
                  <a:srgbClr val="FFFF00"/>
                </a:solidFill>
              </a:rPr>
              <a:t> (</a:t>
            </a:r>
            <a:r>
              <a:rPr lang="en-US" sz="1800" dirty="0">
                <a:solidFill>
                  <a:srgbClr val="FFFF00"/>
                </a:solidFill>
              </a:rPr>
              <a:t>1919-1920, Woodcut heightened with white and black ink, 37.1 × 51.9 cm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1A84F1-46F8-457A-A526-40FDC8887B0E}"/>
              </a:ext>
            </a:extLst>
          </p:cNvPr>
          <p:cNvSpPr/>
          <p:nvPr/>
        </p:nvSpPr>
        <p:spPr>
          <a:xfrm>
            <a:off x="300125" y="5630581"/>
            <a:ext cx="57956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*Woodcut Print in responses to </a:t>
            </a:r>
            <a:r>
              <a:rPr lang="en-US" dirty="0" err="1">
                <a:solidFill>
                  <a:srgbClr val="FF0000"/>
                </a:solidFill>
              </a:rPr>
              <a:t>Liebknect</a:t>
            </a:r>
            <a:r>
              <a:rPr lang="en-US" dirty="0">
                <a:solidFill>
                  <a:srgbClr val="FF0000"/>
                </a:solidFill>
              </a:rPr>
              <a:t> death in Spartacus Revolt=Communist Uprising in German</a:t>
            </a:r>
          </a:p>
          <a:p>
            <a:pPr marL="6858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*Primitive, Mask –Like &amp; Linear</a:t>
            </a:r>
          </a:p>
          <a:p>
            <a:pPr marL="6858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*German- Expressionism</a:t>
            </a:r>
          </a:p>
        </p:txBody>
      </p:sp>
    </p:spTree>
    <p:extLst>
      <p:ext uri="{BB962C8B-B14F-4D97-AF65-F5344CB8AC3E}">
        <p14:creationId xmlns:p14="http://schemas.microsoft.com/office/powerpoint/2010/main" val="24836311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B25638D-3D06-41D1-8060-4D2707C60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61BB1E-0062-4056-AB94-121EF614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FBC01E2-D629-4319-B5CB-BFA461B8C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D9F374A-5F20-4487-A85F-FAD79937D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1424" y="637621"/>
            <a:ext cx="5148064" cy="137184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Veranda Post Of Enthroned King &amp; Senior Wife</a:t>
            </a:r>
            <a:br>
              <a:rPr lang="en-US" dirty="0"/>
            </a:br>
            <a:r>
              <a:rPr lang="en-US" dirty="0"/>
              <a:t> before 1938 </a:t>
            </a:r>
            <a:br>
              <a:rPr lang="en-US" dirty="0"/>
            </a:br>
            <a:r>
              <a:rPr lang="en-US" dirty="0"/>
              <a:t>(Yoruba people, Nigeria), </a:t>
            </a:r>
            <a:br>
              <a:rPr lang="en-US" dirty="0"/>
            </a:br>
            <a:r>
              <a:rPr lang="en-US" dirty="0"/>
              <a:t>wood &amp; pigment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B975B2-37AF-44E2-B19E-059A16B21F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6096000" cy="685799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80FE32-C017-4774-89FC-31FCE7C235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9649" y="2547072"/>
            <a:ext cx="5360714" cy="4119542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dirty="0" err="1"/>
              <a:t>Opo</a:t>
            </a:r>
            <a:r>
              <a:rPr lang="en-US" dirty="0"/>
              <a:t> </a:t>
            </a:r>
            <a:r>
              <a:rPr lang="en-US" dirty="0" err="1"/>
              <a:t>Ogoga</a:t>
            </a:r>
            <a:endParaRPr lang="en-US" dirty="0"/>
          </a:p>
          <a:p>
            <a:r>
              <a:rPr lang="en-US" dirty="0"/>
              <a:t>(1) of (4)=Dependence on King on Others</a:t>
            </a:r>
          </a:p>
          <a:p>
            <a:r>
              <a:rPr lang="en-US" dirty="0"/>
              <a:t>Interrelation of Characters, Exaggerated Proportions &amp; Negative Space</a:t>
            </a:r>
          </a:p>
          <a:p>
            <a:r>
              <a:rPr lang="en-US" dirty="0"/>
              <a:t>Power &amp; Wealth</a:t>
            </a:r>
          </a:p>
          <a:p>
            <a:r>
              <a:rPr lang="en-US" dirty="0"/>
              <a:t>King= lowered gaze, on throne&amp; heavy crown ( kingship)</a:t>
            </a:r>
          </a:p>
          <a:p>
            <a:r>
              <a:rPr lang="en-US" dirty="0"/>
              <a:t>Senior Queen- standing, hands on throne  &amp; large scale= places crown at investiture</a:t>
            </a:r>
          </a:p>
          <a:p>
            <a:r>
              <a:rPr lang="en-US" dirty="0"/>
              <a:t>Kneeling woman, flute –playing trickster god Esu &amp; fan bearer= subservience &amp; divine right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03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2EE1D-A402-4ABD-B4D3-4432B940D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211" y="0"/>
            <a:ext cx="9293577" cy="1059305"/>
          </a:xfrm>
        </p:spPr>
        <p:txBody>
          <a:bodyPr/>
          <a:lstStyle/>
          <a:p>
            <a:r>
              <a:rPr lang="en-US" u="sng" dirty="0"/>
              <a:t>Royal Couples </a:t>
            </a:r>
            <a:br>
              <a:rPr lang="en-US" dirty="0"/>
            </a:br>
            <a:r>
              <a:rPr lang="en-US" dirty="0"/>
              <a:t>Wife support Crown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1400FB-A7AA-4AC5-854C-8354E0145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1198" y="1242117"/>
            <a:ext cx="4382096" cy="54474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D05F63-FFFA-4D28-B773-CADC47E40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05" y="1242117"/>
            <a:ext cx="6773779" cy="554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937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30B326A-C054-4820-AFCA-FCB009ABC6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65DFC7-1B2A-4A32-9C43-C48EA6FF6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53B328C-A402-44DE-AABB-9BFBB6617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A67088A6-7C3A-4F76-9357-6269BBD5F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83" y="298877"/>
            <a:ext cx="5133736" cy="104923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Le Corbusier, </a:t>
            </a:r>
            <a:br>
              <a:rPr lang="fr-FR" dirty="0"/>
            </a:br>
            <a:r>
              <a:rPr lang="fr-FR" sz="4000" u="sng" dirty="0">
                <a:solidFill>
                  <a:srgbClr val="FFFF00"/>
                </a:solidFill>
              </a:rPr>
              <a:t>Villa Savoye, </a:t>
            </a:r>
            <a:br>
              <a:rPr lang="fr-FR" dirty="0"/>
            </a:br>
            <a:r>
              <a:rPr lang="fr-FR" dirty="0"/>
              <a:t>Poissy, France, 1929</a:t>
            </a:r>
            <a:endParaRPr lang="en-US" sz="2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D99298-DBA0-4E0C-AF7D-C6A0CE89D4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8346" y="1865870"/>
            <a:ext cx="4786779" cy="40777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Modern Art as Architecture</a:t>
            </a:r>
          </a:p>
          <a:p>
            <a:r>
              <a:rPr lang="en-US" dirty="0"/>
              <a:t>Reductive</a:t>
            </a:r>
          </a:p>
          <a:p>
            <a:r>
              <a:rPr lang="en-US" dirty="0"/>
              <a:t>Minimalism &amp; Geometric</a:t>
            </a:r>
          </a:p>
          <a:p>
            <a:r>
              <a:rPr lang="en-US" dirty="0"/>
              <a:t>Illusion of floating= </a:t>
            </a:r>
            <a:r>
              <a:rPr lang="en-US" dirty="0" err="1"/>
              <a:t>Pilotis</a:t>
            </a:r>
            <a:endParaRPr lang="en-US" dirty="0"/>
          </a:p>
          <a:p>
            <a:r>
              <a:rPr lang="en-US" dirty="0"/>
              <a:t>Rejects Tradition 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6ECD7E6-4E68-4AA6-864A-6828B6EC19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60131" y="482171"/>
            <a:chExt cx="6091791" cy="514910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015161F-D342-4A16-AA7A-F3ECC1284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60131" y="482171"/>
              <a:ext cx="6091791" cy="5149101"/>
            </a:xfrm>
            <a:prstGeom prst="rect">
              <a:avLst/>
            </a:prstGeom>
            <a:blipFill dpi="0" rotWithShape="1">
              <a:blip r:embed="rId3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99EC793-B1FE-496C-A671-5F36632641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8956" y="812507"/>
              <a:ext cx="5461780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Content Placeholder 8" descr="A large white building with a grassy field&#10;&#10;Description generated with very high confidence">
            <a:extLst>
              <a:ext uri="{FF2B5EF4-FFF2-40B4-BE49-F238E27FC236}">
                <a16:creationId xmlns:a16="http://schemas.microsoft.com/office/drawing/2014/main" id="{5397E836-B9A5-43B9-B35C-5C2BE0AF2F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r="4123" b="1"/>
          <a:stretch/>
        </p:blipFill>
        <p:spPr>
          <a:xfrm>
            <a:off x="5775136" y="823495"/>
            <a:ext cx="5461780" cy="44664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96317C-A60B-41DF-9050-6164B97AED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217" y="4400731"/>
            <a:ext cx="4557983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6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9663C92-81CA-46B1-B5AE-F46DF8D7E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D3543-8D0A-40E1-9AF0-8F6CA1B45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3DEAED4-B139-47BA-8465-055B31546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4" descr="A picture containing building, sculpture, outdoor&#10;&#10;Description generated with very high confidence">
            <a:extLst>
              <a:ext uri="{FF2B5EF4-FFF2-40B4-BE49-F238E27FC236}">
                <a16:creationId xmlns:a16="http://schemas.microsoft.com/office/drawing/2014/main" id="{FFADF984-CA80-4D84-B729-33B9E63217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1634" r="4590" b="-1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0B6C404-E8F9-4E2B-9BB2-AD7DAEFED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30686" y="4905349"/>
            <a:ext cx="5610646" cy="1450464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DC72B9-D0A3-4E6F-BA1F-AF7E2BC9E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4905349"/>
            <a:ext cx="5360302" cy="129387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"</a:t>
            </a:r>
            <a:r>
              <a:rPr lang="en-US" sz="2000" dirty="0"/>
              <a:t>Plaque of the </a:t>
            </a:r>
            <a:r>
              <a:rPr lang="en-US" sz="2000" dirty="0" err="1"/>
              <a:t>Ergastines</a:t>
            </a:r>
            <a:r>
              <a:rPr lang="en-US" sz="2000" dirty="0"/>
              <a:t>," </a:t>
            </a:r>
            <a:br>
              <a:rPr lang="en-US" sz="2000" dirty="0"/>
            </a:br>
            <a:r>
              <a:rPr lang="en-US" sz="2000" dirty="0"/>
              <a:t>445 - 438 B.C.E., Pentelic marble (Attica), 0.96 x 2.07 m, fragment from the frieze on the east side of the Parthenon</a:t>
            </a:r>
            <a:r>
              <a:rPr lang="en-US" dirty="0"/>
              <a:t>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DFEDEA-89D5-4A84-99E4-C88C74929229}"/>
              </a:ext>
            </a:extLst>
          </p:cNvPr>
          <p:cNvSpPr txBox="1"/>
          <p:nvPr/>
        </p:nvSpPr>
        <p:spPr>
          <a:xfrm>
            <a:off x="7605568" y="40112"/>
            <a:ext cx="458612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*</a:t>
            </a:r>
            <a:r>
              <a:rPr lang="en-US" sz="2000" dirty="0">
                <a:solidFill>
                  <a:srgbClr val="C00000"/>
                </a:solidFill>
              </a:rPr>
              <a:t>Frieze on the exterior of Parthenon</a:t>
            </a:r>
          </a:p>
          <a:p>
            <a:r>
              <a:rPr lang="en-US" sz="2000" dirty="0">
                <a:solidFill>
                  <a:srgbClr val="C00000"/>
                </a:solidFill>
              </a:rPr>
              <a:t>*Drapery&amp; Realistic Human Form</a:t>
            </a:r>
          </a:p>
          <a:p>
            <a:r>
              <a:rPr lang="en-US" sz="2000" dirty="0">
                <a:solidFill>
                  <a:srgbClr val="C00000"/>
                </a:solidFill>
              </a:rPr>
              <a:t>*Contrapposto</a:t>
            </a:r>
          </a:p>
          <a:p>
            <a:r>
              <a:rPr lang="en-US" sz="2000" dirty="0">
                <a:solidFill>
                  <a:srgbClr val="C00000"/>
                </a:solidFill>
              </a:rPr>
              <a:t>*Celebrates Panathenaic Procession</a:t>
            </a:r>
          </a:p>
          <a:p>
            <a:r>
              <a:rPr lang="en-US" sz="2000" dirty="0">
                <a:solidFill>
                  <a:srgbClr val="C00000"/>
                </a:solidFill>
              </a:rPr>
              <a:t>*Depicts new Peplos delivery </a:t>
            </a:r>
          </a:p>
          <a:p>
            <a:r>
              <a:rPr lang="en-US" sz="2000" dirty="0">
                <a:solidFill>
                  <a:srgbClr val="C00000"/>
                </a:solidFill>
              </a:rPr>
              <a:t>for Statue of Athena OR</a:t>
            </a:r>
          </a:p>
          <a:p>
            <a:r>
              <a:rPr lang="en-US" sz="2000" dirty="0">
                <a:solidFill>
                  <a:srgbClr val="C00000"/>
                </a:solidFill>
              </a:rPr>
              <a:t>*Sacrifice of Greek King of </a:t>
            </a:r>
          </a:p>
          <a:p>
            <a:r>
              <a:rPr lang="en-US" sz="2000" dirty="0">
                <a:solidFill>
                  <a:srgbClr val="C00000"/>
                </a:solidFill>
              </a:rPr>
              <a:t>daughters to save Athens</a:t>
            </a:r>
          </a:p>
          <a:p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521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30B326A-C054-4820-AFCA-FCB009ABC6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65DFC7-1B2A-4A32-9C43-C48EA6FF6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53B328C-A402-44DE-AABB-9BFBB6617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00D18-E861-44F5-AC35-E5C92740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487" y="2522240"/>
            <a:ext cx="4856296" cy="34506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Post Modern</a:t>
            </a:r>
          </a:p>
          <a:p>
            <a:r>
              <a:rPr lang="en-US" dirty="0"/>
              <a:t>Uses Historical Elements in Decorative &amp; Whimsical Manner</a:t>
            </a:r>
          </a:p>
          <a:p>
            <a:r>
              <a:rPr lang="en-US" dirty="0"/>
              <a:t>Built to reflect Patrons Hobbies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6ECD7E6-4E68-4AA6-864A-6828B6EC19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60131" y="482171"/>
            <a:chExt cx="6091791" cy="514910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015161F-D342-4A16-AA7A-F3ECC1284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60131" y="482171"/>
              <a:ext cx="6091791" cy="5149101"/>
            </a:xfrm>
            <a:prstGeom prst="rect">
              <a:avLst/>
            </a:prstGeom>
            <a:blipFill dpi="0" rotWithShape="1">
              <a:blip r:embed="rId3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99EC793-B1FE-496C-A671-5F36632641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8956" y="812507"/>
              <a:ext cx="5461780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Content Placeholder 4" descr="A house with trees in the background&#10;&#10;Description generated with very high confidence">
            <a:extLst>
              <a:ext uri="{FF2B5EF4-FFF2-40B4-BE49-F238E27FC236}">
                <a16:creationId xmlns:a16="http://schemas.microsoft.com/office/drawing/2014/main" id="{56E3BC24-DBB2-4EB6-A2C6-2C3F045C5D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14497" r="12859"/>
          <a:stretch/>
        </p:blipFill>
        <p:spPr>
          <a:xfrm>
            <a:off x="5778956" y="642079"/>
            <a:ext cx="5601617" cy="4753114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7B796996-CFCC-499C-BA95-C03BE0DCA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917" y="739007"/>
            <a:ext cx="3530600" cy="104933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dirty="0"/>
              <a:t>Robert Venturi, John Rauch, and Denise Scott Brown, </a:t>
            </a:r>
            <a:br>
              <a:rPr lang="en-US" sz="2400" dirty="0"/>
            </a:br>
            <a:r>
              <a:rPr lang="en-US" sz="2800" b="1" dirty="0">
                <a:solidFill>
                  <a:srgbClr val="FFFF00"/>
                </a:solidFill>
              </a:rPr>
              <a:t>House in New Castle County</a:t>
            </a:r>
            <a:r>
              <a:rPr lang="en-US" sz="2400" dirty="0">
                <a:solidFill>
                  <a:srgbClr val="FFFF00"/>
                </a:solidFill>
              </a:rPr>
              <a:t>,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Delaware, 1978-83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3F7F91-DF3B-4D07-8C7B-24CCD80CFC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487" y="4533427"/>
            <a:ext cx="4267570" cy="217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987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B77D380-B345-427D-BA6E-CC640DFF1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APAH EXAM PREP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F29212-AC75-4734-AD41-0D1EB959C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332" y="2187491"/>
            <a:ext cx="7455068" cy="386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032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FDCE8B-D864-4A0B-B1FC-23510669C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90" y="609600"/>
            <a:ext cx="5382341" cy="6248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E350C2-06DC-4E0B-9F63-7A33D70C7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609600"/>
            <a:ext cx="5871411" cy="6248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D22D19-5411-4A02-B4F3-2BF23B5212B6}"/>
              </a:ext>
            </a:extLst>
          </p:cNvPr>
          <p:cNvSpPr txBox="1"/>
          <p:nvPr/>
        </p:nvSpPr>
        <p:spPr>
          <a:xfrm>
            <a:off x="1620253" y="256674"/>
            <a:ext cx="1298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Left Image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0BD5C2-9D04-4532-ACF7-451843827892}"/>
              </a:ext>
            </a:extLst>
          </p:cNvPr>
          <p:cNvSpPr txBox="1"/>
          <p:nvPr/>
        </p:nvSpPr>
        <p:spPr>
          <a:xfrm>
            <a:off x="8093676" y="296562"/>
            <a:ext cx="1462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Right Image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2CB015-D79A-46C7-B948-330A9CCDD89F}"/>
              </a:ext>
            </a:extLst>
          </p:cNvPr>
          <p:cNvSpPr txBox="1"/>
          <p:nvPr/>
        </p:nvSpPr>
        <p:spPr>
          <a:xfrm>
            <a:off x="5236043" y="34952"/>
            <a:ext cx="1087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22-29</a:t>
            </a:r>
          </a:p>
        </p:txBody>
      </p:sp>
    </p:spTree>
    <p:extLst>
      <p:ext uri="{BB962C8B-B14F-4D97-AF65-F5344CB8AC3E}">
        <p14:creationId xmlns:p14="http://schemas.microsoft.com/office/powerpoint/2010/main" val="37358713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FDCE8B-D864-4A0B-B1FC-23510669C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49" y="1458097"/>
            <a:ext cx="5382341" cy="52519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E350C2-06DC-4E0B-9F63-7A33D70C7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58095"/>
            <a:ext cx="5871411" cy="52519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7D34E8-47D9-4409-B3CE-BD27F9AD15B9}"/>
              </a:ext>
            </a:extLst>
          </p:cNvPr>
          <p:cNvSpPr/>
          <p:nvPr/>
        </p:nvSpPr>
        <p:spPr>
          <a:xfrm>
            <a:off x="2250011" y="-111565"/>
            <a:ext cx="86980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AutoNum type="arabicParenR"/>
            </a:pPr>
            <a:r>
              <a:rPr lang="en-US" sz="2400" dirty="0">
                <a:solidFill>
                  <a:srgbClr val="FFFF00"/>
                </a:solidFill>
              </a:rPr>
              <a:t>Identify the works by title, artist and medium</a:t>
            </a:r>
          </a:p>
          <a:p>
            <a:pPr marL="457200" indent="-457200" algn="ctr">
              <a:buAutoNum type="arabicParenR"/>
            </a:pPr>
            <a:r>
              <a:rPr lang="en-US" sz="2400" dirty="0">
                <a:solidFill>
                  <a:srgbClr val="FFFF00"/>
                </a:solidFill>
              </a:rPr>
              <a:t>How does each artist demonstrate influence from other artistic traditions and artists?</a:t>
            </a:r>
          </a:p>
          <a:p>
            <a:pPr marL="457200" indent="-457200" algn="ctr">
              <a:buAutoNum type="arabicParenR"/>
            </a:pP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>
                <a:solidFill>
                  <a:srgbClr val="FFFF00"/>
                </a:solidFill>
              </a:rPr>
              <a:t>How is each </a:t>
            </a:r>
            <a:r>
              <a:rPr lang="en-US" sz="2400" dirty="0">
                <a:solidFill>
                  <a:srgbClr val="FFFF00"/>
                </a:solidFill>
              </a:rPr>
              <a:t>work Symbolist?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47C624-E7EE-4178-92E6-4AA490963420}"/>
              </a:ext>
            </a:extLst>
          </p:cNvPr>
          <p:cNvSpPr txBox="1"/>
          <p:nvPr/>
        </p:nvSpPr>
        <p:spPr>
          <a:xfrm>
            <a:off x="518984" y="1692876"/>
            <a:ext cx="641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33ACBC-4C0D-40B8-8A10-88B6BD3F9678}"/>
              </a:ext>
            </a:extLst>
          </p:cNvPr>
          <p:cNvSpPr txBox="1"/>
          <p:nvPr/>
        </p:nvSpPr>
        <p:spPr>
          <a:xfrm>
            <a:off x="6364270" y="1631320"/>
            <a:ext cx="6671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B.</a:t>
            </a:r>
          </a:p>
        </p:txBody>
      </p:sp>
    </p:spTree>
    <p:extLst>
      <p:ext uri="{BB962C8B-B14F-4D97-AF65-F5344CB8AC3E}">
        <p14:creationId xmlns:p14="http://schemas.microsoft.com/office/powerpoint/2010/main" val="33404061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B5644-E2D2-4994-B9D6-FF64F3418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217" y="695879"/>
            <a:ext cx="9293577" cy="1059305"/>
          </a:xfrm>
        </p:spPr>
        <p:txBody>
          <a:bodyPr>
            <a:normAutofit fontScale="90000"/>
          </a:bodyPr>
          <a:lstStyle/>
          <a:p>
            <a:r>
              <a:rPr lang="en-US" dirty="0"/>
              <a:t>1) a-Gustav Klimt,</a:t>
            </a:r>
            <a:r>
              <a:rPr lang="en-US" i="1" dirty="0"/>
              <a:t> The </a:t>
            </a:r>
            <a:r>
              <a:rPr lang="en-US" i="1" dirty="0" err="1"/>
              <a:t>Kis</a:t>
            </a:r>
            <a:r>
              <a:rPr lang="en-US" dirty="0" err="1"/>
              <a:t>s,oil</a:t>
            </a:r>
            <a:r>
              <a:rPr lang="en-US" dirty="0"/>
              <a:t> and gold leaf on canvas</a:t>
            </a:r>
            <a:br>
              <a:rPr lang="en-US" dirty="0"/>
            </a:br>
            <a:r>
              <a:rPr lang="en-US" dirty="0"/>
              <a:t>    B-</a:t>
            </a:r>
            <a:r>
              <a:rPr lang="en-US" dirty="0" err="1"/>
              <a:t>edvard</a:t>
            </a:r>
            <a:r>
              <a:rPr lang="en-US" dirty="0"/>
              <a:t> Munch, </a:t>
            </a:r>
            <a:r>
              <a:rPr lang="en-US" i="1" dirty="0"/>
              <a:t>The Scream</a:t>
            </a:r>
            <a:r>
              <a:rPr lang="en-US" dirty="0"/>
              <a:t>,  tempera on 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7866C-13E9-49B8-A559-42DE36B1B6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0066" y="2183873"/>
            <a:ext cx="4488654" cy="3448595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2)</a:t>
            </a:r>
          </a:p>
          <a:p>
            <a:r>
              <a:rPr lang="en-US" sz="2800" dirty="0"/>
              <a:t>A-Van Gogh &amp; Gauguin</a:t>
            </a:r>
          </a:p>
          <a:p>
            <a:r>
              <a:rPr lang="en-US" sz="2800" dirty="0"/>
              <a:t>B-San Vital &amp; Byzantine Icons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6C8300-B5B6-457F-BDD9-49CF2750E7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sz="2800" dirty="0"/>
              <a:t>3)</a:t>
            </a:r>
          </a:p>
          <a:p>
            <a:r>
              <a:rPr lang="en-US" sz="2800" dirty="0"/>
              <a:t>A-Psychological= Panic/ Fear/ Anxiety &amp; Distorted </a:t>
            </a:r>
          </a:p>
          <a:p>
            <a:r>
              <a:rPr lang="en-US" sz="2800" dirty="0"/>
              <a:t>B-Psychological= Bliss &amp; Love &amp; Distorted &amp; Reductive</a:t>
            </a:r>
          </a:p>
        </p:txBody>
      </p:sp>
    </p:spTree>
    <p:extLst>
      <p:ext uri="{BB962C8B-B14F-4D97-AF65-F5344CB8AC3E}">
        <p14:creationId xmlns:p14="http://schemas.microsoft.com/office/powerpoint/2010/main" val="36186632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u="sng" dirty="0">
                <a:solidFill>
                  <a:srgbClr val="FFFF00"/>
                </a:solidFill>
              </a:rPr>
              <a:t>SCORING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10-A</a:t>
            </a:r>
          </a:p>
          <a:p>
            <a:pPr algn="ctr"/>
            <a:r>
              <a:rPr lang="en-US" sz="4000" dirty="0"/>
              <a:t>9-8=B</a:t>
            </a:r>
          </a:p>
          <a:p>
            <a:pPr algn="ctr"/>
            <a:r>
              <a:rPr lang="en-US" sz="4000" dirty="0"/>
              <a:t>7-6=C</a:t>
            </a:r>
          </a:p>
          <a:p>
            <a:pPr algn="ctr"/>
            <a:r>
              <a:rPr lang="en-US" sz="4000" dirty="0"/>
              <a:t>5-4=D</a:t>
            </a:r>
          </a:p>
        </p:txBody>
      </p:sp>
    </p:spTree>
    <p:extLst>
      <p:ext uri="{BB962C8B-B14F-4D97-AF65-F5344CB8AC3E}">
        <p14:creationId xmlns:p14="http://schemas.microsoft.com/office/powerpoint/2010/main" val="21597072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34761" y="0"/>
            <a:ext cx="82241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>
              <a:buAutoNum type="arabicParenR"/>
            </a:pPr>
            <a:r>
              <a:rPr lang="en-US" sz="2400" dirty="0">
                <a:solidFill>
                  <a:srgbClr val="FFFF00"/>
                </a:solidFill>
              </a:rPr>
              <a:t>Identify the works by title, architect and art movement</a:t>
            </a:r>
          </a:p>
          <a:p>
            <a:pPr marL="457200" indent="-457200" algn="ctr">
              <a:buAutoNum type="arabicParenR"/>
            </a:pPr>
            <a:r>
              <a:rPr lang="en-US" sz="2400" dirty="0">
                <a:solidFill>
                  <a:srgbClr val="FFFF00"/>
                </a:solidFill>
              </a:rPr>
              <a:t>How does each structure reflect innovation?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ABCBEB-C9FD-4D11-B076-AD745ECB3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800" y="838198"/>
            <a:ext cx="6045200" cy="60660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4047C9-6BA3-4F27-B874-E717EE5E3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4" y="845400"/>
            <a:ext cx="6208645" cy="60660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98BE6D-4A0E-401A-B429-4C5CDF53C025}"/>
              </a:ext>
            </a:extLst>
          </p:cNvPr>
          <p:cNvSpPr/>
          <p:nvPr/>
        </p:nvSpPr>
        <p:spPr>
          <a:xfrm>
            <a:off x="0" y="1517050"/>
            <a:ext cx="5693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A)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D1A066-E408-4A8A-902B-BB58530053D4}"/>
              </a:ext>
            </a:extLst>
          </p:cNvPr>
          <p:cNvSpPr/>
          <p:nvPr/>
        </p:nvSpPr>
        <p:spPr>
          <a:xfrm>
            <a:off x="6513247" y="1517050"/>
            <a:ext cx="5293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861770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C6CAE-4C98-4255-8767-08E886B13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211" y="308919"/>
            <a:ext cx="9293577" cy="1752983"/>
          </a:xfrm>
        </p:spPr>
        <p:txBody>
          <a:bodyPr>
            <a:normAutofit fontScale="90000"/>
          </a:bodyPr>
          <a:lstStyle/>
          <a:p>
            <a:r>
              <a:rPr lang="en-US" dirty="0"/>
              <a:t>1.</a:t>
            </a:r>
            <a:br>
              <a:rPr lang="en-US" dirty="0"/>
            </a:br>
            <a:r>
              <a:rPr lang="en-US" dirty="0"/>
              <a:t>a)</a:t>
            </a:r>
            <a:r>
              <a:rPr lang="de-DE" b="1" dirty="0"/>
              <a:t> Guggenheim Museum Bilbao, Frank Gehry= Post Modernism</a:t>
            </a:r>
            <a:br>
              <a:rPr lang="de-DE" b="1" dirty="0"/>
            </a:br>
            <a:br>
              <a:rPr lang="en-US" dirty="0"/>
            </a:br>
            <a:r>
              <a:rPr lang="en-US" dirty="0"/>
              <a:t>B)</a:t>
            </a:r>
            <a:r>
              <a:rPr lang="en-US" b="1" dirty="0"/>
              <a:t> Palace of Westminster (Houses of Parliament), Charles Barry, A.W.N. Pugin</a:t>
            </a:r>
            <a:r>
              <a:rPr lang="en-US" dirty="0"/>
              <a:t> =neo-Gothic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E5B34-8E4D-4CB6-9BF6-B1A93FF30E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8920" y="2678143"/>
            <a:ext cx="4488654" cy="3448595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2) Innovation=</a:t>
            </a:r>
          </a:p>
          <a:p>
            <a:r>
              <a:rPr lang="en-US" sz="2400" dirty="0"/>
              <a:t>Curvilinear &amp; Reductive</a:t>
            </a:r>
          </a:p>
          <a:p>
            <a:r>
              <a:rPr lang="en-US" sz="2400" dirty="0"/>
              <a:t>Created w/ computer assistance</a:t>
            </a:r>
          </a:p>
          <a:p>
            <a:r>
              <a:rPr lang="en-US" sz="2400" dirty="0"/>
              <a:t>Titanium</a:t>
            </a:r>
          </a:p>
          <a:p>
            <a:r>
              <a:rPr lang="en-US" sz="2400" dirty="0"/>
              <a:t>Post-Modern= History- Fishing Village</a:t>
            </a:r>
          </a:p>
          <a:p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B9A1DB-C241-46D8-B2AA-E75D1F8CCD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4426" y="2573397"/>
            <a:ext cx="4488654" cy="344152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2) Innovation=</a:t>
            </a:r>
          </a:p>
          <a:p>
            <a:r>
              <a:rPr lang="en-US" sz="2400" dirty="0"/>
              <a:t>Steel</a:t>
            </a:r>
          </a:p>
          <a:p>
            <a:r>
              <a:rPr lang="en-US" sz="2400" dirty="0"/>
              <a:t>Neo-Gothic</a:t>
            </a:r>
          </a:p>
          <a:p>
            <a:r>
              <a:rPr lang="en-US" sz="2400" dirty="0"/>
              <a:t>Not Neo- Classical</a:t>
            </a:r>
          </a:p>
          <a:p>
            <a:r>
              <a:rPr lang="en-US" sz="2400" dirty="0"/>
              <a:t>Result of a Contest</a:t>
            </a:r>
          </a:p>
        </p:txBody>
      </p:sp>
    </p:spTree>
    <p:extLst>
      <p:ext uri="{BB962C8B-B14F-4D97-AF65-F5344CB8AC3E}">
        <p14:creationId xmlns:p14="http://schemas.microsoft.com/office/powerpoint/2010/main" val="9464855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u="sng" dirty="0">
                <a:solidFill>
                  <a:srgbClr val="FFFF00"/>
                </a:solidFill>
              </a:rPr>
              <a:t>SCORING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10-A</a:t>
            </a:r>
          </a:p>
          <a:p>
            <a:pPr algn="ctr"/>
            <a:r>
              <a:rPr lang="en-US" sz="4000" dirty="0"/>
              <a:t>9-8=B</a:t>
            </a:r>
          </a:p>
          <a:p>
            <a:pPr algn="ctr"/>
            <a:r>
              <a:rPr lang="en-US" sz="4000" dirty="0"/>
              <a:t>7-6=C</a:t>
            </a:r>
          </a:p>
          <a:p>
            <a:pPr algn="ctr"/>
            <a:r>
              <a:rPr lang="en-US" sz="4000" dirty="0"/>
              <a:t>5-4=D</a:t>
            </a:r>
          </a:p>
        </p:txBody>
      </p:sp>
    </p:spTree>
    <p:extLst>
      <p:ext uri="{BB962C8B-B14F-4D97-AF65-F5344CB8AC3E}">
        <p14:creationId xmlns:p14="http://schemas.microsoft.com/office/powerpoint/2010/main" val="42061541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0624"/>
            <a:ext cx="5656386" cy="5137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1280" y="1720623"/>
            <a:ext cx="4990720" cy="5137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029" y="2015936"/>
            <a:ext cx="526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A)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62579" y="2015935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B)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D938AE-E161-4EB9-9539-9CF96511C132}"/>
              </a:ext>
            </a:extLst>
          </p:cNvPr>
          <p:cNvSpPr/>
          <p:nvPr/>
        </p:nvSpPr>
        <p:spPr>
          <a:xfrm>
            <a:off x="968937" y="0"/>
            <a:ext cx="1091979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1)Id the buildings and their function</a:t>
            </a:r>
          </a:p>
          <a:p>
            <a:pPr algn="ctr"/>
            <a:r>
              <a:rPr lang="en-US" sz="2800" dirty="0"/>
              <a:t>ID= Title, Architect, Medium &amp; Movement</a:t>
            </a:r>
          </a:p>
          <a:p>
            <a:pPr algn="ctr"/>
            <a:r>
              <a:rPr lang="en-US" sz="2800" dirty="0"/>
              <a:t>2)Explain which building looks historical and which looks progressive </a:t>
            </a:r>
          </a:p>
          <a:p>
            <a:pPr algn="ctr"/>
            <a:r>
              <a:rPr lang="en-US" sz="2800" dirty="0"/>
              <a:t> Why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7155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9663C92-81CA-46B1-B5AE-F46DF8D7E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D3543-8D0A-40E1-9AF0-8F6CA1B45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3DEAED4-B139-47BA-8465-055B31546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4" descr="A picture containing building&#10;&#10;Description generated with high confidence">
            <a:extLst>
              <a:ext uri="{FF2B5EF4-FFF2-40B4-BE49-F238E27FC236}">
                <a16:creationId xmlns:a16="http://schemas.microsoft.com/office/drawing/2014/main" id="{B10CCC3B-2DB0-4034-B15C-A0931EFCC2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r="8446" b="-1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0B6C404-E8F9-4E2B-9BB2-AD7DAEFED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30686" y="4905349"/>
            <a:ext cx="5610646" cy="1450464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B603C0-8FF4-4918-86CF-5AB996743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857" y="4935208"/>
            <a:ext cx="5279490" cy="12822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2200" b="1" i="1" dirty="0"/>
            </a:br>
            <a:r>
              <a:rPr lang="en-US" sz="2200" i="1" dirty="0">
                <a:solidFill>
                  <a:srgbClr val="FFFF00"/>
                </a:solidFill>
              </a:rPr>
              <a:t>Vienna Genesis</a:t>
            </a:r>
            <a:r>
              <a:rPr lang="en-US" sz="2200" dirty="0"/>
              <a:t>, early 6th century, tempera, gold and silver on purple vellum</a:t>
            </a:r>
            <a:br>
              <a:rPr lang="en-US" sz="2200" b="1" i="1" dirty="0"/>
            </a:br>
            <a:r>
              <a:rPr lang="en-US" sz="2200" b="1" i="1" dirty="0">
                <a:solidFill>
                  <a:srgbClr val="FFFF00"/>
                </a:solidFill>
                <a:latin typeface="Lato"/>
              </a:rPr>
              <a:t>Rebecca and Eliezer at the Well</a:t>
            </a:r>
            <a:endParaRPr lang="en-US" sz="2200" i="1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80072A-56E9-4E08-A68A-9C7600D08519}"/>
              </a:ext>
            </a:extLst>
          </p:cNvPr>
          <p:cNvSpPr txBox="1"/>
          <p:nvPr/>
        </p:nvSpPr>
        <p:spPr>
          <a:xfrm>
            <a:off x="4890703" y="191268"/>
            <a:ext cx="384489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FF00"/>
                </a:solidFill>
              </a:rPr>
              <a:t>Illuminated Manuscript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FF00"/>
                </a:solidFill>
              </a:rPr>
              <a:t>Old Testament 1</a:t>
            </a:r>
            <a:r>
              <a:rPr lang="en-US" baseline="30000" dirty="0">
                <a:solidFill>
                  <a:srgbClr val="FFFF00"/>
                </a:solidFill>
              </a:rPr>
              <a:t>st</a:t>
            </a:r>
            <a:r>
              <a:rPr lang="en-US" dirty="0">
                <a:solidFill>
                  <a:srgbClr val="FFFF00"/>
                </a:solidFill>
              </a:rPr>
              <a:t> Book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FF00"/>
                </a:solidFill>
              </a:rPr>
              <a:t>Continuous Narrative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FF00"/>
                </a:solidFill>
              </a:rPr>
              <a:t>Syncretism=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FF00"/>
                </a:solidFill>
              </a:rPr>
              <a:t>Christian abstraction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FF00"/>
                </a:solidFill>
              </a:rPr>
              <a:t> &amp; Roman REALISM &amp; imagery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FF00"/>
                </a:solidFill>
              </a:rPr>
              <a:t>Purple- Power &amp; Status &amp; Wealth</a:t>
            </a:r>
          </a:p>
        </p:txBody>
      </p:sp>
    </p:spTree>
    <p:extLst>
      <p:ext uri="{BB962C8B-B14F-4D97-AF65-F5344CB8AC3E}">
        <p14:creationId xmlns:p14="http://schemas.microsoft.com/office/powerpoint/2010/main" val="27540827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200" dirty="0"/>
              <a:t>Carson, Pirie, Scott and Company Building</a:t>
            </a:r>
          </a:p>
          <a:p>
            <a:r>
              <a:rPr lang="en-US" sz="3200" dirty="0"/>
              <a:t>Louis Sullivan</a:t>
            </a:r>
          </a:p>
          <a:p>
            <a:r>
              <a:rPr lang="en-US" sz="3200" dirty="0"/>
              <a:t>Terra-Cotta, Steel, Cast Iron &amp; Glass</a:t>
            </a:r>
          </a:p>
          <a:p>
            <a:r>
              <a:rPr lang="en-US" sz="3200" dirty="0">
                <a:solidFill>
                  <a:srgbClr val="FFFF00"/>
                </a:solidFill>
              </a:rPr>
              <a:t>Art Nouveau</a:t>
            </a:r>
          </a:p>
          <a:p>
            <a:r>
              <a:rPr lang="en-US" sz="3200" dirty="0">
                <a:solidFill>
                  <a:srgbClr val="FFFF00"/>
                </a:solidFill>
              </a:rPr>
              <a:t>Window Shopping/Beautify City/ Commercial/Economic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731000" y="1962150"/>
            <a:ext cx="3771900" cy="3390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/>
              <a:t>ID= Title, Architect, Medium &amp; Culture </a:t>
            </a:r>
            <a:br>
              <a:rPr lang="en-US" sz="32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9584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812800" y="1217141"/>
            <a:ext cx="4978400" cy="4862384"/>
          </a:xfrm>
        </p:spPr>
        <p:txBody>
          <a:bodyPr>
            <a:normAutofit fontScale="77500" lnSpcReduction="20000"/>
          </a:bodyPr>
          <a:lstStyle/>
          <a:p>
            <a:r>
              <a:rPr lang="en-US" sz="3200" dirty="0"/>
              <a:t>Seagram Building</a:t>
            </a:r>
          </a:p>
          <a:p>
            <a:r>
              <a:rPr lang="en-US" sz="3200" dirty="0"/>
              <a:t>Ludwig Mies Van Der Roche</a:t>
            </a:r>
          </a:p>
          <a:p>
            <a:r>
              <a:rPr lang="en-US" sz="3200" dirty="0"/>
              <a:t>Phillip Johnson</a:t>
            </a:r>
          </a:p>
          <a:p>
            <a:r>
              <a:rPr lang="en-US" sz="3200" dirty="0"/>
              <a:t>Glass &amp; Steel &amp; Bronze</a:t>
            </a:r>
          </a:p>
          <a:p>
            <a:r>
              <a:rPr lang="en-US" sz="3200" dirty="0">
                <a:solidFill>
                  <a:srgbClr val="FFFF00"/>
                </a:solidFill>
              </a:rPr>
              <a:t>Modernism/ International Style</a:t>
            </a:r>
          </a:p>
          <a:p>
            <a:r>
              <a:rPr lang="en-US" sz="3200" dirty="0">
                <a:solidFill>
                  <a:srgbClr val="FFFF00"/>
                </a:solidFill>
              </a:rPr>
              <a:t>Space Allocation- Verticality= Small Urban Space</a:t>
            </a:r>
          </a:p>
          <a:p>
            <a:r>
              <a:rPr lang="en-US" sz="3200" dirty="0">
                <a:solidFill>
                  <a:srgbClr val="FFFF00"/>
                </a:solidFill>
              </a:rPr>
              <a:t> Space/Economic= Financial Engine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937500" y="1790700"/>
            <a:ext cx="2959100" cy="3328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/>
              <a:t>ID= Title, Architect, Medium &amp; Culture </a:t>
            </a:r>
            <a:br>
              <a:rPr lang="en-US" sz="32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6511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4978400" cy="4902200"/>
          </a:xfrm>
        </p:spPr>
        <p:txBody>
          <a:bodyPr>
            <a:normAutofit fontScale="77500" lnSpcReduction="20000"/>
          </a:bodyPr>
          <a:lstStyle/>
          <a:p>
            <a:r>
              <a:rPr lang="en-US" sz="3600" u="sng" dirty="0">
                <a:solidFill>
                  <a:srgbClr val="FFFF00"/>
                </a:solidFill>
              </a:rPr>
              <a:t>Historic</a:t>
            </a:r>
          </a:p>
          <a:p>
            <a:r>
              <a:rPr lang="en-US" sz="3600" dirty="0"/>
              <a:t>Carson, Pirie, Scott and Company Building</a:t>
            </a:r>
          </a:p>
          <a:p>
            <a:r>
              <a:rPr lang="en-US" sz="3600" dirty="0"/>
              <a:t>Material= Terra-Cotta/Cast Iron</a:t>
            </a:r>
          </a:p>
          <a:p>
            <a:r>
              <a:rPr lang="en-US" sz="3600" dirty="0"/>
              <a:t>Ornamentation= Flowers/Vines</a:t>
            </a:r>
          </a:p>
          <a:p>
            <a:r>
              <a:rPr lang="en-US" sz="3600" dirty="0"/>
              <a:t>Art Nouveau=Make Pretty</a:t>
            </a:r>
          </a:p>
          <a:p>
            <a:r>
              <a:rPr lang="en-US" sz="3600" dirty="0" err="1"/>
              <a:t>Entabulatures</a:t>
            </a:r>
            <a:endParaRPr lang="en-US" sz="3600" dirty="0"/>
          </a:p>
          <a:p>
            <a:endParaRPr lang="en-US" sz="3600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3600" u="sng" dirty="0">
                <a:solidFill>
                  <a:srgbClr val="FFFF00"/>
                </a:solidFill>
              </a:rPr>
              <a:t>Progressive</a:t>
            </a:r>
          </a:p>
          <a:p>
            <a:r>
              <a:rPr lang="en-US" sz="3600" dirty="0"/>
              <a:t>Seagram Building</a:t>
            </a:r>
          </a:p>
          <a:p>
            <a:r>
              <a:rPr lang="en-US" sz="3600" dirty="0"/>
              <a:t>Materials=Steel &amp; Glass</a:t>
            </a:r>
          </a:p>
          <a:p>
            <a:r>
              <a:rPr lang="en-US" sz="3600" dirty="0"/>
              <a:t>Minimalist/Geometric/</a:t>
            </a:r>
          </a:p>
          <a:p>
            <a:r>
              <a:rPr lang="en-US" sz="3600" dirty="0"/>
              <a:t>Reductive</a:t>
            </a:r>
          </a:p>
          <a:p>
            <a:r>
              <a:rPr lang="en-US" sz="3600" dirty="0"/>
              <a:t>Form Following Function</a:t>
            </a:r>
          </a:p>
          <a:p>
            <a:endParaRPr lang="en-US" sz="3600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/>
              <a:t>Explain which building looks historical and which looks progressive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9738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u="sng" dirty="0">
                <a:solidFill>
                  <a:srgbClr val="FFFF00"/>
                </a:solidFill>
              </a:rPr>
              <a:t>SCORING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14-A</a:t>
            </a:r>
          </a:p>
          <a:p>
            <a:pPr algn="ctr"/>
            <a:r>
              <a:rPr lang="en-US" sz="4000" dirty="0"/>
              <a:t>13-12=B</a:t>
            </a:r>
          </a:p>
          <a:p>
            <a:pPr algn="ctr"/>
            <a:r>
              <a:rPr lang="en-US" sz="4000" dirty="0"/>
              <a:t>10-11=C</a:t>
            </a:r>
          </a:p>
          <a:p>
            <a:pPr algn="ctr"/>
            <a:r>
              <a:rPr lang="en-US" sz="4000" dirty="0"/>
              <a:t>9-7=D</a:t>
            </a:r>
          </a:p>
        </p:txBody>
      </p:sp>
    </p:spTree>
    <p:extLst>
      <p:ext uri="{BB962C8B-B14F-4D97-AF65-F5344CB8AC3E}">
        <p14:creationId xmlns:p14="http://schemas.microsoft.com/office/powerpoint/2010/main" val="186650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9663C92-81CA-46B1-B5AE-F46DF8D7E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D3543-8D0A-40E1-9AF0-8F6CA1B45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3DEAED4-B139-47BA-8465-055B31546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4" descr="A group of people next to a painting&#10;&#10;Description generated with high confidence">
            <a:extLst>
              <a:ext uri="{FF2B5EF4-FFF2-40B4-BE49-F238E27FC236}">
                <a16:creationId xmlns:a16="http://schemas.microsoft.com/office/drawing/2014/main" id="{D8156293-8111-4680-A85E-446CBDAF2F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8572" r="3874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0B6C404-E8F9-4E2B-9BB2-AD7DAEFED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30686" y="4905349"/>
            <a:ext cx="5610646" cy="1450464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5CDB12-DD61-48E0-BD3E-EB8237AC9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857" y="5253747"/>
            <a:ext cx="5610645" cy="112562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b="1" dirty="0"/>
              <a:t> </a:t>
            </a:r>
            <a:r>
              <a:rPr lang="en-US" sz="2200" i="1" dirty="0">
                <a:solidFill>
                  <a:srgbClr val="FFFF00"/>
                </a:solidFill>
              </a:rPr>
              <a:t>Vienna Genesis</a:t>
            </a:r>
            <a:r>
              <a:rPr lang="en-US" sz="2200" dirty="0"/>
              <a:t>, early 6th century, tempera, gold and silver on purple vellum</a:t>
            </a:r>
            <a:br>
              <a:rPr lang="en-US" sz="2000" b="1" dirty="0"/>
            </a:br>
            <a:r>
              <a:rPr lang="en-US" sz="2000" b="1" dirty="0">
                <a:solidFill>
                  <a:srgbClr val="FFFF00"/>
                </a:solidFill>
              </a:rPr>
              <a:t> </a:t>
            </a:r>
            <a:r>
              <a:rPr lang="en-US" b="1" dirty="0">
                <a:solidFill>
                  <a:srgbClr val="FFFF00"/>
                </a:solidFill>
              </a:rPr>
              <a:t> </a:t>
            </a:r>
            <a:r>
              <a:rPr lang="en-US" sz="2000" b="1" i="1" dirty="0">
                <a:solidFill>
                  <a:srgbClr val="FFFF00"/>
                </a:solidFill>
              </a:rPr>
              <a:t>Jacob Wrestling the Angel</a:t>
            </a:r>
            <a:r>
              <a:rPr lang="en-US" sz="2000" i="1" dirty="0">
                <a:solidFill>
                  <a:srgbClr val="FFFF00"/>
                </a:solidFill>
              </a:rPr>
              <a:t> </a:t>
            </a:r>
            <a:br>
              <a:rPr lang="en-US" sz="2000" i="1" dirty="0">
                <a:solidFill>
                  <a:srgbClr val="FFFF00"/>
                </a:solidFill>
              </a:rPr>
            </a:br>
            <a:r>
              <a:rPr lang="en-US" sz="2000" i="1" dirty="0">
                <a:solidFill>
                  <a:srgbClr val="FFFF00"/>
                </a:solidFill>
              </a:rPr>
              <a:t>Renamed “Israel”</a:t>
            </a:r>
          </a:p>
        </p:txBody>
      </p:sp>
    </p:spTree>
    <p:extLst>
      <p:ext uri="{BB962C8B-B14F-4D97-AF65-F5344CB8AC3E}">
        <p14:creationId xmlns:p14="http://schemas.microsoft.com/office/powerpoint/2010/main" val="2037753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3C703-B067-480B-850E-74E095071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5484" y="973523"/>
            <a:ext cx="4589817" cy="1059305"/>
          </a:xfrm>
        </p:spPr>
        <p:txBody>
          <a:bodyPr>
            <a:normAutofit fontScale="90000"/>
          </a:bodyPr>
          <a:lstStyle/>
          <a:p>
            <a:r>
              <a:rPr lang="en-US" sz="3600" b="1" u="sng" dirty="0" err="1">
                <a:solidFill>
                  <a:srgbClr val="FFFF00"/>
                </a:solidFill>
              </a:rPr>
              <a:t>Jowo</a:t>
            </a:r>
            <a:r>
              <a:rPr lang="en-US" sz="3600" b="1" u="sng" dirty="0">
                <a:solidFill>
                  <a:srgbClr val="FFFF00"/>
                </a:solidFill>
              </a:rPr>
              <a:t> Rinpoche</a:t>
            </a:r>
            <a:br>
              <a:rPr lang="en-US" dirty="0"/>
            </a:br>
            <a:r>
              <a:rPr lang="en-US" dirty="0"/>
              <a:t>Jokhang Temple, Lhasa, Tibet, brought to Tibet in 641</a:t>
            </a:r>
            <a:br>
              <a:rPr lang="en-US" dirty="0"/>
            </a:br>
            <a:r>
              <a:rPr lang="en-US" dirty="0"/>
              <a:t> gilt metals with semiprecious stones, pearls, and paint 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24816D-4CBC-4DB1-9281-05C7FF6E6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0464"/>
            <a:ext cx="7006281" cy="68075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758994-D36F-4732-B42C-7439CB89A0D3}"/>
              </a:ext>
            </a:extLst>
          </p:cNvPr>
          <p:cNvSpPr txBox="1"/>
          <p:nvPr/>
        </p:nvSpPr>
        <p:spPr>
          <a:xfrm>
            <a:off x="7522029" y="3257014"/>
            <a:ext cx="407672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Child Buddha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Limited Access by Communist Government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Transformed by Pilgrims donation of Gold &amp; Gems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Beheaded/Vandalized in 60’s= Reunited in the 80’s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Jo= Lord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Rinpoche=Precious One</a:t>
            </a:r>
          </a:p>
          <a:p>
            <a:endParaRPr lang="en-US" sz="2400" dirty="0"/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374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B25638D-3D06-41D1-8060-4D2707C60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61BB1E-0062-4056-AB94-121EF614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FBC01E2-D629-4319-B5CB-BFA461B8C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E4C5910-7527-428B-961C-22E30FE25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8130" y="40985"/>
            <a:ext cx="4158749" cy="23562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b="1" u="sng" dirty="0">
                <a:solidFill>
                  <a:srgbClr val="FFFF00"/>
                </a:solidFill>
              </a:rPr>
              <a:t>The Great Mosque or Masjid-e </a:t>
            </a:r>
            <a:r>
              <a:rPr lang="en-US" sz="2400" b="1" u="sng" dirty="0" err="1">
                <a:solidFill>
                  <a:srgbClr val="FFFF00"/>
                </a:solidFill>
              </a:rPr>
              <a:t>Jameh</a:t>
            </a:r>
            <a:r>
              <a:rPr lang="en-US" sz="2400" b="1" u="sng" dirty="0">
                <a:solidFill>
                  <a:srgbClr val="FFFF00"/>
                </a:solidFill>
              </a:rPr>
              <a:t> of Isfahan</a:t>
            </a:r>
            <a:br>
              <a:rPr lang="en-US" sz="2400" dirty="0"/>
            </a:br>
            <a:r>
              <a:rPr lang="en-US" sz="2400" dirty="0"/>
              <a:t>8th through the 20th centuries</a:t>
            </a:r>
            <a:br>
              <a:rPr lang="en-US" dirty="0"/>
            </a:br>
            <a:endParaRPr lang="en-US" sz="1800" dirty="0"/>
          </a:p>
        </p:txBody>
      </p:sp>
      <p:pic>
        <p:nvPicPr>
          <p:cNvPr id="5" name="Content Placeholder 4" descr="A large stone building&#10;&#10;Description generated with very high confidence">
            <a:extLst>
              <a:ext uri="{FF2B5EF4-FFF2-40B4-BE49-F238E27FC236}">
                <a16:creationId xmlns:a16="http://schemas.microsoft.com/office/drawing/2014/main" id="{56CF65E4-5B17-45CB-8B57-8955E137510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6986930" cy="685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35765C-A250-4AB5-B577-844C078E8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79952" y="1944580"/>
            <a:ext cx="4645224" cy="345061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Transformed by Dome</a:t>
            </a:r>
          </a:p>
          <a:p>
            <a:pPr>
              <a:spcBef>
                <a:spcPts val="0"/>
              </a:spcBef>
            </a:pPr>
            <a:r>
              <a:rPr lang="en-US" dirty="0"/>
              <a:t>Tessellation &amp; Arabesque &amp;</a:t>
            </a:r>
          </a:p>
          <a:p>
            <a:pPr>
              <a:spcBef>
                <a:spcPts val="0"/>
              </a:spcBef>
            </a:pPr>
            <a:r>
              <a:rPr lang="en-US" dirty="0"/>
              <a:t>Pointed Arches</a:t>
            </a:r>
          </a:p>
          <a:p>
            <a:pPr>
              <a:spcBef>
                <a:spcPts val="0"/>
              </a:spcBef>
            </a:pPr>
            <a:r>
              <a:rPr lang="en-US" dirty="0"/>
              <a:t>Working &amp; Urban Mosque</a:t>
            </a:r>
          </a:p>
          <a:p>
            <a:pPr>
              <a:spcBef>
                <a:spcPts val="0"/>
              </a:spcBef>
            </a:pPr>
            <a:r>
              <a:rPr lang="en-US" dirty="0"/>
              <a:t>=(2) Minarets</a:t>
            </a:r>
          </a:p>
          <a:p>
            <a:pPr>
              <a:spcBef>
                <a:spcPts val="0"/>
              </a:spcBef>
            </a:pPr>
            <a:r>
              <a:rPr lang="en-US" dirty="0"/>
              <a:t>Water Feature- Purification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8D5494-B7CB-4DDD-94DE-9D320B5D6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8633" y="4128526"/>
            <a:ext cx="4944978" cy="264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95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90F31C6-2E66-43D1-BE93-3B9282034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DB1DC3-6110-432F-AC60-5131B96E0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0E5C8A-0E82-4F34-9086-5081984C2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D6AED8-16EF-436D-BC53-0B15284566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13006" r="29453" b="1"/>
          <a:stretch/>
        </p:blipFill>
        <p:spPr>
          <a:xfrm>
            <a:off x="2" y="10"/>
            <a:ext cx="6094409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48EE45-3699-41D9-A27A-A70076D8AB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24" r="21881"/>
          <a:stretch/>
        </p:blipFill>
        <p:spPr>
          <a:xfrm>
            <a:off x="6089602" y="-14278"/>
            <a:ext cx="6094409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39F1067-0E42-4B00-811F-50E45CAC0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7759" y="4411985"/>
            <a:ext cx="9616484" cy="1728068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9B1DFC-4AE1-4D4A-A0A2-B4C2A3F84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534" y="4916884"/>
            <a:ext cx="9926512" cy="1237457"/>
          </a:xfrm>
        </p:spPr>
        <p:txBody>
          <a:bodyPr vert="horz" lIns="91440" tIns="45720" rIns="91440" bIns="0" rtlCol="0" anchor="b">
            <a:normAutofit fontScale="90000"/>
          </a:bodyPr>
          <a:lstStyle/>
          <a:p>
            <a:r>
              <a:rPr lang="en-US" sz="4000" dirty="0" err="1"/>
              <a:t>MuQarnas</a:t>
            </a:r>
            <a:br>
              <a:rPr lang="en-US" sz="4000" dirty="0"/>
            </a:br>
            <a:r>
              <a:rPr lang="en-US" sz="4000" dirty="0"/>
              <a:t>Complex &amp; Innovative</a:t>
            </a:r>
            <a:br>
              <a:rPr lang="en-US" sz="4400" dirty="0"/>
            </a:br>
            <a:r>
              <a:rPr lang="en-US" sz="2000" b="1" dirty="0">
                <a:solidFill>
                  <a:srgbClr val="FFFF00"/>
                </a:solidFill>
              </a:rPr>
              <a:t>large number of miniature squinches, producing a sort of cellular structure", sometimes also called a "honeycomb" vault</a:t>
            </a:r>
            <a:r>
              <a:rPr lang="en-US" sz="4400" b="1" dirty="0">
                <a:solidFill>
                  <a:schemeClr val="bg1"/>
                </a:solidFill>
              </a:rPr>
              <a:t>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64522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9663C92-81CA-46B1-B5AE-F46DF8D7E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D3543-8D0A-40E1-9AF0-8F6CA1B45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3DEAED4-B139-47BA-8465-055B31546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118CC8DE-376A-4819-A98F-341011C035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4891" r="1" b="1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0B6C404-E8F9-4E2B-9BB2-AD7DAEFED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30686" y="4905349"/>
            <a:ext cx="5610646" cy="1450464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598D8F-DD0D-4BA0-B260-370A30152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264" y="5176711"/>
            <a:ext cx="5279490" cy="112562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400" u="sng" dirty="0">
                <a:solidFill>
                  <a:srgbClr val="FFFF00"/>
                </a:solidFill>
              </a:rPr>
              <a:t>Lakshmana temple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dirty="0"/>
              <a:t> Khajuraho, India, </a:t>
            </a:r>
            <a:br>
              <a:rPr lang="en-US" sz="2000" dirty="0"/>
            </a:br>
            <a:r>
              <a:rPr lang="en-US" sz="2000" dirty="0"/>
              <a:t>dedicated 954 C.E. (</a:t>
            </a:r>
            <a:r>
              <a:rPr lang="en-US" sz="2000" dirty="0" err="1"/>
              <a:t>Chandella</a:t>
            </a:r>
            <a:r>
              <a:rPr lang="en-US" sz="2000" dirty="0"/>
              <a:t> period), sandstone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B3857C-8A58-476B-985C-8E75B90B4623}"/>
              </a:ext>
            </a:extLst>
          </p:cNvPr>
          <p:cNvSpPr txBox="1"/>
          <p:nvPr/>
        </p:nvSpPr>
        <p:spPr>
          <a:xfrm>
            <a:off x="9058940" y="-14278"/>
            <a:ext cx="298774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7030A0"/>
                </a:solidFill>
              </a:rPr>
              <a:t>Elevated Hindu Sacred Space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7030A0"/>
                </a:solidFill>
              </a:rPr>
              <a:t>Resembles Mt. </a:t>
            </a:r>
            <a:r>
              <a:rPr lang="en-US" sz="1600" dirty="0" err="1">
                <a:solidFill>
                  <a:srgbClr val="7030A0"/>
                </a:solidFill>
              </a:rPr>
              <a:t>Mehru</a:t>
            </a:r>
            <a:endParaRPr lang="en-US" sz="1600" dirty="0">
              <a:solidFill>
                <a:srgbClr val="7030A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7030A0"/>
                </a:solidFill>
              </a:rPr>
              <a:t>Erotic Temple= Sex metaphor for Regeneration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7030A0"/>
                </a:solidFill>
              </a:rPr>
              <a:t>Lizard Shaped Ground Map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7030A0"/>
                </a:solidFill>
              </a:rPr>
              <a:t>Inner Womb Room (Tiny) &amp;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7030A0"/>
                </a:solidFill>
              </a:rPr>
              <a:t>       6 Towers</a:t>
            </a:r>
            <a:endParaRPr lang="en-US" dirty="0">
              <a:solidFill>
                <a:srgbClr val="7030A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317800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Gallery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5958</TotalTime>
  <Words>1219</Words>
  <Application>Microsoft Office PowerPoint</Application>
  <PresentationFormat>Widescreen</PresentationFormat>
  <Paragraphs>279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Calisto MT</vt:lpstr>
      <vt:lpstr>Lato</vt:lpstr>
      <vt:lpstr>Roboto</vt:lpstr>
      <vt:lpstr>Rockwell</vt:lpstr>
      <vt:lpstr>Wingdings</vt:lpstr>
      <vt:lpstr>Gallery</vt:lpstr>
      <vt:lpstr>APAH Exam Review= 26 Difficult Works</vt:lpstr>
      <vt:lpstr>Apādana/Audience Hall  Persepolis (Fars, Iran), c. 520-465 B.C.E</vt:lpstr>
      <vt:lpstr>"Plaque of the Ergastines,"  445 - 438 B.C.E., Pentelic marble (Attica), 0.96 x 2.07 m, fragment from the frieze on the east side of the Parthenon </vt:lpstr>
      <vt:lpstr> Vienna Genesis, early 6th century, tempera, gold and silver on purple vellum Rebecca and Eliezer at the Well</vt:lpstr>
      <vt:lpstr> Vienna Genesis, early 6th century, tempera, gold and silver on purple vellum   Jacob Wrestling the Angel  Renamed “Israel”</vt:lpstr>
      <vt:lpstr>Jowo Rinpoche Jokhang Temple, Lhasa, Tibet, brought to Tibet in 641  gilt metals with semiprecious stones, pearls, and paint </vt:lpstr>
      <vt:lpstr>The Great Mosque or Masjid-e Jameh of Isfahan 8th through the 20th centuries </vt:lpstr>
      <vt:lpstr>MuQarnas Complex &amp; Innovative large number of miniature squinches, producing a sort of cellular structure", sometimes also called a "honeycomb" vault.</vt:lpstr>
      <vt:lpstr>Lakshmana temple,  Khajuraho, India,  dedicated 954 C.E. (Chandella period), sandstone</vt:lpstr>
      <vt:lpstr>Covered with high Reliefs of 600 Hindu Gods  &amp; Idealized Depictions of Females= Auspicious &amp;  Protective &amp; A Blessing</vt:lpstr>
      <vt:lpstr>Lakshama Patronage “Lion” Sculpture * Power * Wealth &amp; Status * Built Temple as Gift to Vishnu Warrior defeating Lion ( Rounded Construction= reincarnation)</vt:lpstr>
      <vt:lpstr>PowerPoint Presentation</vt:lpstr>
      <vt:lpstr>Bayeux Tapestry 1070, embroidered wool on linen,  REGISTERS Of Text &amp; Imagery of Norman Invasion of England </vt:lpstr>
      <vt:lpstr>PowerPoint Presentation</vt:lpstr>
      <vt:lpstr> Bible Moralisee -Scenes from the Apocalypse Illuminated Manuscript=vellum France, c. 1225-45 (13th century)</vt:lpstr>
      <vt:lpstr>PowerPoint Presentation</vt:lpstr>
      <vt:lpstr>PowerPoint Presentation</vt:lpstr>
      <vt:lpstr>Bahram Gur Fights the Karg (Horned Wolf),  from the Great Mongol Shahnama, c. 1330-40, Iran, ink, colors, gold, and silver on paper, folio 41.5 x 30 cm</vt:lpstr>
      <vt:lpstr>Leon Battista Alberti, Palazzo Rucellai. Florence, c. 1446-51</vt:lpstr>
      <vt:lpstr>Sultan Muhammad, The Court of Gayumars, c.1522,  47 x 32 cm, opaque watercolor, ink, gold, silver on paper, folio Shahnama</vt:lpstr>
      <vt:lpstr>The Ardabil Carpet  Medallion Carpet Persian: Safavid Dynasty, silk warps and wefts with wool pile (25 million knots, 340 per sq. inch), 1539-40 </vt:lpstr>
      <vt:lpstr>Benin Plaque: Equestrian Oba and Attendants 1550–1680- brass </vt:lpstr>
      <vt:lpstr>Francesco Borromini, San Carlo alle Quattro Fontane  Rome  1638-1646- bAroque</vt:lpstr>
      <vt:lpstr>Marriage A-la-Mode:  The Tête à Tête 1743,  William Hogarth oil on Canvas </vt:lpstr>
      <vt:lpstr>Ogata Kōrin, Red and White Plum Blossoms,  Edo period,  18th century, pair of two-fold screens, color and gold leaf on paper,</vt:lpstr>
      <vt:lpstr>Käthe Kollwitz,  Memorial Sheet of Karl Liebknecht  (1919-1920, Woodcut heightened with white and black ink, 37.1 × 51.9 cm</vt:lpstr>
      <vt:lpstr>Veranda Post Of Enthroned King &amp; Senior Wife  before 1938  (Yoruba people, Nigeria),  wood &amp; pigment</vt:lpstr>
      <vt:lpstr>Royal Couples  Wife support Crown</vt:lpstr>
      <vt:lpstr>Le Corbusier,  Villa Savoye,  Poissy, France, 1929</vt:lpstr>
      <vt:lpstr>Robert Venturi, John Rauch, and Denise Scott Brown,  House in New Castle County,  Delaware, 1978-83</vt:lpstr>
      <vt:lpstr>APAH EXAM PREP</vt:lpstr>
      <vt:lpstr>PowerPoint Presentation</vt:lpstr>
      <vt:lpstr>PowerPoint Presentation</vt:lpstr>
      <vt:lpstr>1) a-Gustav Klimt, The Kiss,oil and gold leaf on canvas     B-edvard Munch, The Scream,  tempera on board</vt:lpstr>
      <vt:lpstr>SCORING </vt:lpstr>
      <vt:lpstr>PowerPoint Presentation</vt:lpstr>
      <vt:lpstr>1. a) Guggenheim Museum Bilbao, Frank Gehry= Post Modernism  B) Palace of Westminster (Houses of Parliament), Charles Barry, A.W.N. Pugin =neo-Gothic</vt:lpstr>
      <vt:lpstr>SCORING </vt:lpstr>
      <vt:lpstr>PowerPoint Presentation</vt:lpstr>
      <vt:lpstr>ID= Title, Architect, Medium &amp; Culture  </vt:lpstr>
      <vt:lpstr>ID= Title, Architect, Medium &amp; Culture  </vt:lpstr>
      <vt:lpstr>Explain which building looks historical and which looks progressive</vt:lpstr>
      <vt:lpstr>SCORING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APAH Exam Review= 30 Difficult Works</dc:title>
  <dc:creator>Rogers, Marina F.</dc:creator>
  <cp:lastModifiedBy>Rogers, Marina F.</cp:lastModifiedBy>
  <cp:revision>232</cp:revision>
  <dcterms:created xsi:type="dcterms:W3CDTF">2019-04-12T18:17:02Z</dcterms:created>
  <dcterms:modified xsi:type="dcterms:W3CDTF">2019-04-18T17:31:57Z</dcterms:modified>
</cp:coreProperties>
</file>